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 id="2147484506" r:id="rId2"/>
    <p:sldMasterId id="2147484533" r:id="rId3"/>
  </p:sldMasterIdLst>
  <p:notesMasterIdLst>
    <p:notesMasterId r:id="rId34"/>
  </p:notesMasterIdLst>
  <p:sldIdLst>
    <p:sldId id="256" r:id="rId4"/>
    <p:sldId id="325" r:id="rId5"/>
    <p:sldId id="332" r:id="rId6"/>
    <p:sldId id="296" r:id="rId7"/>
    <p:sldId id="262" r:id="rId8"/>
    <p:sldId id="333" r:id="rId9"/>
    <p:sldId id="323" r:id="rId10"/>
    <p:sldId id="329" r:id="rId11"/>
    <p:sldId id="330" r:id="rId12"/>
    <p:sldId id="302" r:id="rId13"/>
    <p:sldId id="336" r:id="rId14"/>
    <p:sldId id="340" r:id="rId15"/>
    <p:sldId id="346" r:id="rId16"/>
    <p:sldId id="306" r:id="rId17"/>
    <p:sldId id="342" r:id="rId18"/>
    <p:sldId id="343" r:id="rId19"/>
    <p:sldId id="350" r:id="rId20"/>
    <p:sldId id="356" r:id="rId21"/>
    <p:sldId id="344" r:id="rId22"/>
    <p:sldId id="315" r:id="rId23"/>
    <p:sldId id="354" r:id="rId24"/>
    <p:sldId id="355" r:id="rId25"/>
    <p:sldId id="337" r:id="rId26"/>
    <p:sldId id="345" r:id="rId27"/>
    <p:sldId id="338" r:id="rId28"/>
    <p:sldId id="339" r:id="rId29"/>
    <p:sldId id="357" r:id="rId30"/>
    <p:sldId id="353" r:id="rId31"/>
    <p:sldId id="351"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n Hartley" initials="LR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90" autoAdjust="0"/>
    <p:restoredTop sz="87949" autoAdjust="0"/>
  </p:normalViewPr>
  <p:slideViewPr>
    <p:cSldViewPr snapToGrid="0" snapToObjects="1">
      <p:cViewPr>
        <p:scale>
          <a:sx n="70" d="100"/>
          <a:sy n="70" d="100"/>
        </p:scale>
        <p:origin x="-15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7" d="100"/>
        <a:sy n="117" d="100"/>
      </p:scale>
      <p:origin x="0" y="0"/>
    </p:cViewPr>
  </p:sorterViewPr>
  <p:notesViewPr>
    <p:cSldViewPr snapToGrid="0" snapToObjects="1">
      <p:cViewPr varScale="1">
        <p:scale>
          <a:sx n="38" d="100"/>
          <a:sy n="38" d="100"/>
        </p:scale>
        <p:origin x="-22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6D414-45D1-4331-B2BD-8F64D5EF8EA1}" type="datetimeFigureOut">
              <a:rPr lang="en-US" smtClean="0"/>
              <a:pPr/>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55139-F162-48CB-9D6E-4AC72A5AE9CA}" type="slidenum">
              <a:rPr lang="en-US" smtClean="0"/>
              <a:pPr/>
              <a:t>‹#›</a:t>
            </a:fld>
            <a:endParaRPr lang="en-US"/>
          </a:p>
        </p:txBody>
      </p:sp>
    </p:spTree>
    <p:extLst>
      <p:ext uri="{BB962C8B-B14F-4D97-AF65-F5344CB8AC3E}">
        <p14:creationId xmlns:p14="http://schemas.microsoft.com/office/powerpoint/2010/main" val="131459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055139-F162-48CB-9D6E-4AC72A5AE9CA}" type="slidenum">
              <a:rPr lang="en-US" smtClean="0"/>
              <a:pPr/>
              <a:t>1</a:t>
            </a:fld>
            <a:endParaRPr lang="en-US"/>
          </a:p>
        </p:txBody>
      </p:sp>
    </p:spTree>
    <p:extLst>
      <p:ext uri="{BB962C8B-B14F-4D97-AF65-F5344CB8AC3E}">
        <p14:creationId xmlns:p14="http://schemas.microsoft.com/office/powerpoint/2010/main" val="112825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055139-F162-48CB-9D6E-4AC72A5AE9CA}"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smtClean="0"/>
              <a:t>The locations of major</a:t>
            </a:r>
            <a:r>
              <a:rPr lang="en-US" baseline="0" smtClean="0"/>
              <a:t> and o</a:t>
            </a:r>
            <a:r>
              <a:rPr lang="en-US" smtClean="0"/>
              <a:t>fficial</a:t>
            </a:r>
            <a:r>
              <a:rPr lang="en-US" baseline="0" smtClean="0"/>
              <a:t> </a:t>
            </a:r>
            <a:r>
              <a:rPr lang="en-US" smtClean="0"/>
              <a:t>Tibetan-language publishing centers in the People’s Republic of China.</a:t>
            </a:r>
          </a:p>
        </p:txBody>
      </p:sp>
      <p:sp>
        <p:nvSpPr>
          <p:cNvPr id="165892" name="Slide Number Placeholder 3"/>
          <p:cNvSpPr>
            <a:spLocks noGrp="1"/>
          </p:cNvSpPr>
          <p:nvPr>
            <p:ph type="sldNum" sz="quarter" idx="5"/>
          </p:nvPr>
        </p:nvSpPr>
        <p:spPr>
          <a:noFill/>
        </p:spPr>
        <p:txBody>
          <a:bodyPr/>
          <a:lstStyle/>
          <a:p>
            <a:fld id="{0CF092E2-7341-41F8-A7FF-EE12D7E2B0A9}"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LC Romanization table for Tibetan, first developed in the 1960s,  was revised in 2015.</a:t>
            </a:r>
          </a:p>
          <a:p>
            <a:r>
              <a:rPr lang="en-US" baseline="0" dirty="0" smtClean="0"/>
              <a:t>The LC Romanization table for Manchu was revised in 2012.</a:t>
            </a:r>
            <a:endParaRPr lang="en-US" dirty="0"/>
          </a:p>
        </p:txBody>
      </p:sp>
      <p:sp>
        <p:nvSpPr>
          <p:cNvPr id="4" name="Slide Number Placeholder 3"/>
          <p:cNvSpPr>
            <a:spLocks noGrp="1"/>
          </p:cNvSpPr>
          <p:nvPr>
            <p:ph type="sldNum" sz="quarter" idx="10"/>
          </p:nvPr>
        </p:nvSpPr>
        <p:spPr/>
        <p:txBody>
          <a:bodyPr/>
          <a:lstStyle/>
          <a:p>
            <a:fld id="{E9055139-F162-48CB-9D6E-4AC72A5AE9CA}" type="slidenum">
              <a:rPr lang="en-US" smtClean="0"/>
              <a:pPr/>
              <a:t>3</a:t>
            </a:fld>
            <a:endParaRPr lang="en-US"/>
          </a:p>
        </p:txBody>
      </p:sp>
    </p:spTree>
    <p:extLst>
      <p:ext uri="{BB962C8B-B14F-4D97-AF65-F5344CB8AC3E}">
        <p14:creationId xmlns:p14="http://schemas.microsoft.com/office/powerpoint/2010/main" val="47503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October 1961, a number of university libraries were asked by the Librarian of Congress if they were interested in receiving</a:t>
            </a:r>
            <a:r>
              <a:rPr lang="en-US" sz="1200" kern="1200" baseline="0" dirty="0" smtClean="0">
                <a:solidFill>
                  <a:schemeClr val="tx1"/>
                </a:solidFill>
                <a:effectLst/>
                <a:latin typeface="+mn-lt"/>
                <a:ea typeface="+mn-ea"/>
                <a:cs typeface="+mn-cs"/>
              </a:rPr>
              <a:t> Tibetan-language materials. </a:t>
            </a:r>
            <a:r>
              <a:rPr lang="en-US" sz="1200" kern="1200" dirty="0" smtClean="0">
                <a:solidFill>
                  <a:schemeClr val="tx1"/>
                </a:solidFill>
                <a:effectLst/>
                <a:latin typeface="+mn-lt"/>
                <a:ea typeface="+mn-ea"/>
                <a:cs typeface="+mn-cs"/>
              </a:rPr>
              <a:t>Eleven American university libraries accepted the invitation and agreed to a $500 yearly participation fee.</a:t>
            </a:r>
            <a:r>
              <a:rPr lang="en-US" sz="1200" kern="1200" baseline="0" dirty="0" smtClean="0">
                <a:solidFill>
                  <a:schemeClr val="tx1"/>
                </a:solidFill>
                <a:effectLst/>
                <a:latin typeface="+mn-lt"/>
                <a:ea typeface="+mn-ea"/>
                <a:cs typeface="+mn-cs"/>
              </a:rPr>
              <a:t> The </a:t>
            </a:r>
            <a:endParaRPr lang="en-US" dirty="0" smtClean="0">
              <a:effectLst/>
            </a:endParaRPr>
          </a:p>
          <a:p>
            <a:r>
              <a:rPr lang="en-US" dirty="0" smtClean="0"/>
              <a:t>LC Delhi Office was established</a:t>
            </a:r>
            <a:r>
              <a:rPr lang="en-US" baseline="0" dirty="0" smtClean="0"/>
              <a:t> in </a:t>
            </a:r>
            <a:r>
              <a:rPr lang="en-US" dirty="0" smtClean="0"/>
              <a:t>1963. Among its missions is to respond to the informational needs of the Congress, US agencies and the scholarly community.</a:t>
            </a:r>
            <a:r>
              <a:rPr lang="en-US" baseline="0" dirty="0" smtClean="0"/>
              <a:t>  The Tibetan scholar Gene Smith became</a:t>
            </a:r>
            <a:r>
              <a:rPr lang="en-US" dirty="0" smtClean="0"/>
              <a:t> director of this office in 1968.  (source: </a:t>
            </a:r>
            <a:r>
              <a:rPr lang="en-US" sz="1200" kern="1200" dirty="0" smtClean="0">
                <a:solidFill>
                  <a:schemeClr val="tx1"/>
                </a:solidFill>
                <a:effectLst/>
                <a:latin typeface="+mn-lt"/>
                <a:ea typeface="+mn-ea"/>
                <a:cs typeface="+mn-cs"/>
              </a:rPr>
              <a:t>Maureen Patterson, </a:t>
            </a:r>
            <a:r>
              <a:rPr lang="en-US" sz="1200" i="1" kern="1200" dirty="0" smtClean="0">
                <a:solidFill>
                  <a:schemeClr val="tx1"/>
                </a:solidFill>
                <a:effectLst/>
                <a:latin typeface="+mn-lt"/>
                <a:ea typeface="+mn-ea"/>
                <a:cs typeface="+mn-cs"/>
              </a:rPr>
              <a:t>Journal of Asian Studies</a:t>
            </a:r>
            <a:r>
              <a:rPr lang="en-US" sz="1200" kern="1200" dirty="0" smtClean="0">
                <a:solidFill>
                  <a:schemeClr val="tx1"/>
                </a:solidFill>
                <a:effectLst/>
                <a:latin typeface="+mn-lt"/>
                <a:ea typeface="+mn-ea"/>
                <a:cs typeface="+mn-cs"/>
              </a:rPr>
              <a:t>, no. 28, 743-754.)</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9055139-F162-48CB-9D6E-4AC72A5AE9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South</a:t>
            </a:r>
            <a:r>
              <a:rPr lang="en-US" baseline="0" dirty="0" smtClean="0"/>
              <a:t> Asian Cooperative Acquisitions Program of the Library of Congress, which is seated in Delhi, India, has distributed Tibetan language materials to leading academic research libraries in North America since the 1960s. This list shows the current subscribers to the acquisitions program.</a:t>
            </a:r>
            <a:endParaRPr lang="en-US" dirty="0"/>
          </a:p>
        </p:txBody>
      </p:sp>
      <p:sp>
        <p:nvSpPr>
          <p:cNvPr id="4" name="Slide Number Placeholder 3"/>
          <p:cNvSpPr>
            <a:spLocks noGrp="1"/>
          </p:cNvSpPr>
          <p:nvPr>
            <p:ph type="sldNum" sz="quarter" idx="10"/>
          </p:nvPr>
        </p:nvSpPr>
        <p:spPr/>
        <p:txBody>
          <a:bodyPr/>
          <a:lstStyle/>
          <a:p>
            <a:fld id="{E9055139-F162-48CB-9D6E-4AC72A5AE9CA}" type="slidenum">
              <a:rPr lang="en-US" smtClean="0"/>
              <a:pPr/>
              <a:t>5</a:t>
            </a:fld>
            <a:endParaRPr lang="en-US"/>
          </a:p>
        </p:txBody>
      </p:sp>
    </p:spTree>
    <p:extLst>
      <p:ext uri="{BB962C8B-B14F-4D97-AF65-F5344CB8AC3E}">
        <p14:creationId xmlns:p14="http://schemas.microsoft.com/office/powerpoint/2010/main" val="143885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Whereas the establishment</a:t>
            </a:r>
            <a:r>
              <a:rPr lang="en-US" baseline="0" dirty="0" smtClean="0"/>
              <a:t> of </a:t>
            </a:r>
            <a:r>
              <a:rPr lang="en-US" dirty="0" smtClean="0"/>
              <a:t>Tibetan</a:t>
            </a:r>
            <a:r>
              <a:rPr lang="en-US" baseline="0" dirty="0" smtClean="0"/>
              <a:t> </a:t>
            </a:r>
            <a:r>
              <a:rPr lang="en-US" dirty="0" smtClean="0"/>
              <a:t>library collections previously coincided with</a:t>
            </a:r>
            <a:r>
              <a:rPr lang="en-US" baseline="0" dirty="0" smtClean="0"/>
              <a:t> </a:t>
            </a:r>
            <a:r>
              <a:rPr lang="en-US" dirty="0" smtClean="0"/>
              <a:t>or even spurred the growth of academic</a:t>
            </a:r>
            <a:r>
              <a:rPr lang="en-US" baseline="0" dirty="0" smtClean="0"/>
              <a:t> programs, we now see a reverse trend such that new academic hires or positions at certain universities have led to a revival of Tibetan-language acquisitions or even to new collections.</a:t>
            </a:r>
            <a:endParaRPr lang="en-US" dirty="0"/>
          </a:p>
        </p:txBody>
      </p:sp>
      <p:sp>
        <p:nvSpPr>
          <p:cNvPr id="4" name="Slide Number Placeholder 3"/>
          <p:cNvSpPr>
            <a:spLocks noGrp="1"/>
          </p:cNvSpPr>
          <p:nvPr>
            <p:ph type="sldNum" sz="quarter" idx="10"/>
          </p:nvPr>
        </p:nvSpPr>
        <p:spPr/>
        <p:txBody>
          <a:bodyPr/>
          <a:lstStyle/>
          <a:p>
            <a:fld id="{E9055139-F162-48CB-9D6E-4AC72A5AE9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need to be bold in replacing these “eng” records, or we will continue to have duplicates for most titles:</a:t>
            </a:r>
          </a:p>
          <a:p>
            <a:endParaRPr lang="en-US" dirty="0"/>
          </a:p>
        </p:txBody>
      </p:sp>
      <p:sp>
        <p:nvSpPr>
          <p:cNvPr id="4" name="Slide Number Placeholder 3"/>
          <p:cNvSpPr>
            <a:spLocks noGrp="1"/>
          </p:cNvSpPr>
          <p:nvPr>
            <p:ph type="sldNum" sz="quarter" idx="10"/>
          </p:nvPr>
        </p:nvSpPr>
        <p:spPr/>
        <p:txBody>
          <a:bodyPr/>
          <a:lstStyle/>
          <a:p>
            <a:fld id="{E9055139-F162-48CB-9D6E-4AC72A5AE9CA}"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record above, the Tibetan form of the name was used and the Chinese form added as a 400.  Please remember:  following the Tibetan </a:t>
            </a:r>
            <a:r>
              <a:rPr lang="en-US" sz="1200" kern="1200" dirty="0" err="1" smtClean="0">
                <a:solidFill>
                  <a:schemeClr val="tx1"/>
                </a:solidFill>
                <a:effectLst/>
                <a:latin typeface="+mn-lt"/>
                <a:ea typeface="+mn-ea"/>
                <a:cs typeface="+mn-cs"/>
              </a:rPr>
              <a:t>romanization</a:t>
            </a:r>
            <a:r>
              <a:rPr lang="en-US" sz="1200" kern="1200" dirty="0" smtClean="0">
                <a:solidFill>
                  <a:schemeClr val="tx1"/>
                </a:solidFill>
                <a:effectLst/>
                <a:latin typeface="+mn-lt"/>
                <a:ea typeface="+mn-ea"/>
                <a:cs typeface="+mn-cs"/>
              </a:rPr>
              <a:t> revision, the diacritics  ṅ ñ ś ź are no longer used.  They have been replaced, respectively, with:  </a:t>
            </a:r>
            <a:r>
              <a:rPr lang="en-US" sz="1200" kern="1200" dirty="0" err="1" smtClean="0">
                <a:solidFill>
                  <a:schemeClr val="tx1"/>
                </a:solidFill>
                <a:effectLst/>
                <a:latin typeface="+mn-lt"/>
                <a:ea typeface="+mn-ea"/>
                <a:cs typeface="+mn-cs"/>
              </a:rPr>
              <a:t>nga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record above needs to be updated to:   </a:t>
            </a:r>
            <a:r>
              <a:rPr lang="en-US" sz="1200" kern="1200" dirty="0" err="1" smtClean="0">
                <a:solidFill>
                  <a:schemeClr val="tx1"/>
                </a:solidFill>
                <a:effectLst/>
                <a:latin typeface="+mn-lt"/>
                <a:ea typeface="+mn-ea"/>
                <a:cs typeface="+mn-cs"/>
              </a:rPr>
              <a:t>Rdo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rje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tshe</a:t>
            </a:r>
            <a:r>
              <a:rPr lang="en-US" sz="1200" kern="1200" dirty="0" smtClean="0">
                <a:solidFill>
                  <a:schemeClr val="tx1"/>
                </a:solidFill>
                <a:effectLst/>
                <a:latin typeface="+mn-lt"/>
                <a:ea typeface="+mn-ea"/>
                <a:cs typeface="+mn-cs"/>
              </a:rPr>
              <a:t>-ring</a:t>
            </a:r>
          </a:p>
          <a:p>
            <a:r>
              <a:rPr lang="en-US" sz="1200" kern="1200" dirty="0" smtClean="0">
                <a:solidFill>
                  <a:schemeClr val="tx1"/>
                </a:solidFill>
                <a:effectLst/>
                <a:latin typeface="+mn-lt"/>
                <a:ea typeface="+mn-ea"/>
                <a:cs typeface="+mn-cs"/>
              </a:rPr>
              <a:t>The title in the 670 is now </a:t>
            </a:r>
            <a:r>
              <a:rPr lang="en-US" sz="1200" kern="1200" dirty="0" err="1" smtClean="0">
                <a:solidFill>
                  <a:schemeClr val="tx1"/>
                </a:solidFill>
                <a:effectLst/>
                <a:latin typeface="+mn-lt"/>
                <a:ea typeface="+mn-ea"/>
                <a:cs typeface="+mn-cs"/>
              </a:rPr>
              <a:t>romanized</a:t>
            </a:r>
            <a:r>
              <a:rPr lang="en-US" sz="1200" kern="1200" dirty="0" smtClean="0">
                <a:solidFill>
                  <a:schemeClr val="tx1"/>
                </a:solidFill>
                <a:effectLst/>
                <a:latin typeface="+mn-lt"/>
                <a:ea typeface="+mn-ea"/>
                <a:cs typeface="+mn-cs"/>
              </a:rPr>
              <a:t> as follows:  Bod </a:t>
            </a:r>
            <a:r>
              <a:rPr lang="en-US" sz="1200" kern="1200" dirty="0" err="1" smtClean="0">
                <a:solidFill>
                  <a:schemeClr val="tx1"/>
                </a:solidFill>
                <a:effectLst/>
                <a:latin typeface="+mn-lt"/>
                <a:ea typeface="+mn-ea"/>
                <a:cs typeface="+mn-cs"/>
              </a:rPr>
              <a:t>kyi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srol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rgyun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dmangs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gzhas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bdams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bsgrigs</a:t>
            </a:r>
            <a:r>
              <a:rPr lang="en-US" sz="1200" kern="1200" dirty="0" smtClean="0">
                <a:solidFill>
                  <a:schemeClr val="tx1"/>
                </a:solidFill>
                <a:effectLst/>
                <a:latin typeface="+mn-lt"/>
                <a:ea typeface="+mn-ea"/>
                <a:cs typeface="+mn-cs"/>
              </a:rPr>
              <a:t>, 2010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055139-F162-48CB-9D6E-4AC72A5AE9CA}" type="slidenum">
              <a:rPr lang="en-US" smtClean="0"/>
              <a:pPr/>
              <a:t>29</a:t>
            </a:fld>
            <a:endParaRPr lang="en-US"/>
          </a:p>
        </p:txBody>
      </p:sp>
    </p:spTree>
    <p:extLst>
      <p:ext uri="{BB962C8B-B14F-4D97-AF65-F5344CB8AC3E}">
        <p14:creationId xmlns:p14="http://schemas.microsoft.com/office/powerpoint/2010/main" val="35304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3/19/2018</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lt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lt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5E5643E7-071D-47AF-A50D-45E88A4D777B}"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2C581-BA7D-4725-B0C5-DC05565EBA46}"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80B572-F720-4ED3-BCC7-4F98E5328EDD}"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C4382DD-43FC-4259-A170-5A338A75C733}"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4FD3988-26CB-4241-8E9D-916229BEE6EA}"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87E4C9A-BB09-47A6-9F78-AA13AA1817B4}"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ED115C9-D6CD-4626-B1D8-FCC178A5B6D7}"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971118-8E76-48ED-A279-1DAA06B78A8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92BEB-5202-498C-89F7-BBD3BEE1B887}" type="datetime1">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6A2B188-AEFC-487A-B10C-C9A734DBF982}"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E561E0-3372-4177-8E5C-43F1190FBA8C}"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604156-7DE5-4999-B695-633A5D1F1DA9}"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8E7A150-414E-484F-9D15-604ACA60C9A0}"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DA23071-F81B-420C-898B-4FF7B736249F}"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B8D47F82-2B2E-4837-B3AB-C94C672FBECB}" type="datetime1">
              <a:rPr lang="en-US"/>
              <a:pPr>
                <a:defRPr/>
              </a:pPr>
              <a:t>3/19/2018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61221F41-3E19-45A4-ADFE-32397749530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FC392BEB-5202-498C-89F7-BBD3BEE1B887}" type="datetime1">
              <a:rPr lang="en-US"/>
              <a:pPr>
                <a:defRPr/>
              </a:pPr>
              <a:t>3/19/2018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103F5155-E4D9-4E0E-8034-85EAC5293E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AD832D-B7F8-4A85-B115-3F84BE9AC26D}" type="datetime1">
              <a:rPr lang="en-US" smtClean="0"/>
              <a:pPr/>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pPr/>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1909345-DEE0-4B07-8E32-441AC9DA095E}" type="datetime1">
              <a:rPr lang="en-US" smtClean="0"/>
              <a:pPr/>
              <a:t>3/19/2018</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36DD0FD-55B0-48C4-8AF2-8A69533EDFC3}"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rgbClr val="393939"/>
                </a:solidFill>
                <a:latin typeface="Arial" pitchFamily="34" charset="0"/>
              </a:defRPr>
            </a:lvl1pPr>
          </a:lstStyle>
          <a:p>
            <a:pPr eaLnBrk="0" fontAlgn="base" hangingPunct="0">
              <a:spcAft>
                <a:spcPct val="0"/>
              </a:spcAft>
              <a:defRPr/>
            </a:pPr>
            <a:endParaRPr lang="en-US" altLang="en-US">
              <a:ea typeface="MS PGothic" pitchFamily="34" charset="-128"/>
            </a:endParaRP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rgbClr val="393939"/>
                </a:solidFill>
                <a:latin typeface="Arial" pitchFamily="34" charset="0"/>
              </a:defRPr>
            </a:lvl1pPr>
          </a:lstStyle>
          <a:p>
            <a:pPr eaLnBrk="0" fontAlgn="base" hangingPunct="0">
              <a:spcAft>
                <a:spcPct val="0"/>
              </a:spcAft>
              <a:defRPr/>
            </a:pPr>
            <a:endParaRPr lang="en-US" altLang="en-US">
              <a:ea typeface="MS PGothic" pitchFamily="34" charset="-128"/>
            </a:endParaRPr>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393939"/>
                </a:solidFill>
                <a:latin typeface="Arial" pitchFamily="34" charset="0"/>
              </a:defRPr>
            </a:lvl1pPr>
          </a:lstStyle>
          <a:p>
            <a:pPr algn="r" eaLnBrk="0" fontAlgn="base" hangingPunct="0">
              <a:spcAft>
                <a:spcPct val="0"/>
              </a:spcAft>
              <a:defRPr/>
            </a:pPr>
            <a:fld id="{8E0FC268-D2AA-4307-AC78-EBFF68921582}" type="slidenum">
              <a:rPr lang="en-US" altLang="en-US">
                <a:ea typeface="MS PGothic" pitchFamily="34" charset="-128"/>
              </a:rPr>
              <a:pPr algn="r" eaLnBrk="0" fontAlgn="base" hangingPunct="0">
                <a:spcAft>
                  <a:spcPct val="0"/>
                </a:spcAft>
                <a:defRPr/>
              </a:pPr>
              <a:t>‹#›</a:t>
            </a:fld>
            <a:endParaRPr lang="en-US" altLang="en-US">
              <a:ea typeface="MS PGothic" pitchFamily="34" charset="-128"/>
            </a:endParaRPr>
          </a:p>
        </p:txBody>
      </p:sp>
      <p:pic>
        <p:nvPicPr>
          <p:cNvPr id="7175" name="Picture 7" descr="paint"/>
          <p:cNvPicPr>
            <a:picLocks noChangeAspect="1" noChangeArrowheads="1"/>
          </p:cNvPicPr>
          <p:nvPr/>
        </p:nvPicPr>
        <p:blipFill>
          <a:blip r:embed="rId15" cstate="print">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txStyles>
    <p:titleStyle>
      <a:lvl1pPr algn="l" rtl="0" eaLnBrk="0" fontAlgn="base" hangingPunct="0">
        <a:spcBef>
          <a:spcPct val="0"/>
        </a:spcBef>
        <a:spcAft>
          <a:spcPct val="0"/>
        </a:spcAft>
        <a:defRPr kumimoji="1"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kumimoji="1" sz="4000">
          <a:solidFill>
            <a:schemeClr val="tx2"/>
          </a:solidFill>
          <a:latin typeface="Arial Black" pitchFamily="34" charset="0"/>
          <a:ea typeface="MS PGothic" pitchFamily="34" charset="-128"/>
          <a:cs typeface="MS PGothic" charset="0"/>
        </a:defRPr>
      </a:lvl2pPr>
      <a:lvl3pPr algn="l" rtl="0" eaLnBrk="0" fontAlgn="base" hangingPunct="0">
        <a:spcBef>
          <a:spcPct val="0"/>
        </a:spcBef>
        <a:spcAft>
          <a:spcPct val="0"/>
        </a:spcAft>
        <a:defRPr kumimoji="1" sz="4000">
          <a:solidFill>
            <a:schemeClr val="tx2"/>
          </a:solidFill>
          <a:latin typeface="Arial Black" pitchFamily="34" charset="0"/>
          <a:ea typeface="MS PGothic" pitchFamily="34" charset="-128"/>
          <a:cs typeface="MS PGothic" charset="0"/>
        </a:defRPr>
      </a:lvl3pPr>
      <a:lvl4pPr algn="l" rtl="0" eaLnBrk="0" fontAlgn="base" hangingPunct="0">
        <a:spcBef>
          <a:spcPct val="0"/>
        </a:spcBef>
        <a:spcAft>
          <a:spcPct val="0"/>
        </a:spcAft>
        <a:defRPr kumimoji="1" sz="4000">
          <a:solidFill>
            <a:schemeClr val="tx2"/>
          </a:solidFill>
          <a:latin typeface="Arial Black" pitchFamily="34" charset="0"/>
          <a:ea typeface="MS PGothic" pitchFamily="34" charset="-128"/>
          <a:cs typeface="MS PGothic" charset="0"/>
        </a:defRPr>
      </a:lvl4pPr>
      <a:lvl5pPr algn="l" rtl="0" eaLnBrk="0" fontAlgn="base" hangingPunct="0">
        <a:spcBef>
          <a:spcPct val="0"/>
        </a:spcBef>
        <a:spcAft>
          <a:spcPct val="0"/>
        </a:spcAft>
        <a:defRPr kumimoji="1" sz="4000">
          <a:solidFill>
            <a:schemeClr val="tx2"/>
          </a:solidFill>
          <a:latin typeface="Arial Black" pitchFamily="34" charset="0"/>
          <a:ea typeface="MS PGothic" pitchFamily="34" charset="-128"/>
          <a:cs typeface="MS PGothic"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charset="2"/>
        <a:buChar char="z"/>
        <a:defRPr kumimoji="1"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Font typeface="Monotype Sorts" charset="2"/>
        <a:buChar char="y"/>
        <a:defRPr kumimoji="1"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Font typeface="Monotype Sorts" charset="2"/>
        <a:buChar char="x"/>
        <a:defRPr kumimoji="1"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D5F4C"/>
            </a:gs>
            <a:gs pos="64999">
              <a:srgbClr val="656753"/>
            </a:gs>
            <a:gs pos="100000">
              <a:srgbClr val="939B69"/>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16" name="Title Placeholder 1"/>
          <p:cNvSpPr>
            <a:spLocks noGrp="1"/>
          </p:cNvSpPr>
          <p:nvPr>
            <p:ph type="title"/>
          </p:nvPr>
        </p:nvSpPr>
        <p:spPr bwMode="auto">
          <a:xfrm>
            <a:off x="914400" y="1544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7" name="Text Placeholder 2"/>
          <p:cNvSpPr>
            <a:spLocks noGrp="1"/>
          </p:cNvSpPr>
          <p:nvPr>
            <p:ph type="body" idx="1"/>
          </p:nvPr>
        </p:nvSpPr>
        <p:spPr bwMode="auto">
          <a:xfrm>
            <a:off x="914400" y="2770188"/>
            <a:ext cx="7315200" cy="353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white">
                    <a:alpha val="50000"/>
                  </a:prstClr>
                </a:solidFill>
                <a:latin typeface="Arial"/>
                <a:ea typeface="+mn-ea"/>
              </a:defRPr>
            </a:lvl1pPr>
          </a:lstStyle>
          <a:p>
            <a:pPr>
              <a:defRPr/>
            </a:pPr>
            <a:fld id="{F1909345-DEE0-4B07-8E32-441AC9DA095E}" type="datetime1">
              <a:rPr lang="en-US"/>
              <a:pPr>
                <a:defRPr/>
              </a:pPr>
              <a:t>3/19/2018</a:t>
            </a:fld>
            <a:endParaRPr lang="en-US" dirty="0"/>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white"/>
                </a:solidFill>
                <a:latin typeface="Arial"/>
                <a:ea typeface="+mn-ea"/>
              </a:defRPr>
            </a:lvl1pPr>
          </a:lstStyle>
          <a:p>
            <a:pPr>
              <a:defRPr/>
            </a:pPr>
            <a:fld id="{1442BBC0-6345-4616-824A-6AACC61DB783}" type="slidenum">
              <a:rPr lang="en-US"/>
              <a:pPr>
                <a:defRPr/>
              </a:pPr>
              <a:t>‹#›</a:t>
            </a:fld>
            <a:endParaRPr lang="en-US" dirty="0"/>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eaLnBrk="1" fontAlgn="auto" hangingPunct="1">
              <a:spcBef>
                <a:spcPts val="0"/>
              </a:spcBef>
              <a:spcAft>
                <a:spcPts val="0"/>
              </a:spcAft>
              <a:defRPr sz="1000" dirty="0">
                <a:solidFill>
                  <a:prstClr val="white"/>
                </a:solidFill>
                <a:latin typeface="Arial"/>
                <a:ea typeface="+mn-ea"/>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4535" r:id="rId1"/>
    <p:sldLayoutId id="2147484536" r:id="rId2"/>
  </p:sldLayoutIdLst>
  <p:timing>
    <p:tnLst>
      <p:par>
        <p:cTn id="1" dur="indefinite" restart="never" nodeType="tmRoot"/>
      </p:par>
    </p:tnLst>
  </p:timing>
  <p:hf sldNum="0"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itchFamily="34" charset="0"/>
        </a:defRPr>
      </a:lvl2pPr>
      <a:lvl3pPr algn="l" rtl="0" fontAlgn="base">
        <a:spcBef>
          <a:spcPct val="0"/>
        </a:spcBef>
        <a:spcAft>
          <a:spcPct val="0"/>
        </a:spcAft>
        <a:defRPr sz="4000">
          <a:solidFill>
            <a:schemeClr val="tx2"/>
          </a:solidFill>
          <a:latin typeface="Arial" pitchFamily="34" charset="0"/>
        </a:defRPr>
      </a:lvl3pPr>
      <a:lvl4pPr algn="l" rtl="0" fontAlgn="base">
        <a:spcBef>
          <a:spcPct val="0"/>
        </a:spcBef>
        <a:spcAft>
          <a:spcPct val="0"/>
        </a:spcAft>
        <a:defRPr sz="4000">
          <a:solidFill>
            <a:schemeClr val="tx2"/>
          </a:solidFill>
          <a:latin typeface="Arial" pitchFamily="34" charset="0"/>
        </a:defRPr>
      </a:lvl4pPr>
      <a:lvl5pPr algn="l" rtl="0" fontAlgn="base">
        <a:spcBef>
          <a:spcPct val="0"/>
        </a:spcBef>
        <a:spcAft>
          <a:spcPct val="0"/>
        </a:spcAft>
        <a:defRPr sz="4000">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2">
                <a:lumMod val="25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158" y="457065"/>
            <a:ext cx="7891044" cy="2344008"/>
          </a:xfrm>
        </p:spPr>
        <p:txBody>
          <a:bodyPr>
            <a:normAutofit fontScale="90000"/>
          </a:bodyPr>
          <a:lstStyle/>
          <a:p>
            <a:r>
              <a:rPr lang="en-US" dirty="0" smtClean="0">
                <a:solidFill>
                  <a:schemeClr val="tx2">
                    <a:lumMod val="90000"/>
                  </a:schemeClr>
                </a:solidFill>
                <a:effectLst>
                  <a:outerShdw blurRad="38100" dist="38100" dir="2700000" algn="tl">
                    <a:srgbClr val="000000">
                      <a:alpha val="43137"/>
                    </a:srgbClr>
                  </a:outerShdw>
                </a:effectLst>
                <a:latin typeface="Century Gothic" pitchFamily="34" charset="0"/>
              </a:rPr>
              <a:t>Best Practice Reminders for Cataloging Chinese Minority-Language Materials</a:t>
            </a:r>
            <a:endParaRPr lang="en-US" dirty="0">
              <a:solidFill>
                <a:schemeClr val="tx2">
                  <a:lumMod val="90000"/>
                </a:schemeClr>
              </a:solidFill>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4674244" y="3718686"/>
            <a:ext cx="3995198" cy="1538597"/>
          </a:xfrm>
        </p:spPr>
        <p:txBody>
          <a:bodyPr>
            <a:noAutofit/>
          </a:bodyPr>
          <a:lstStyle/>
          <a:p>
            <a:r>
              <a:rPr lang="en-US" smtClean="0">
                <a:effectLst>
                  <a:outerShdw blurRad="38100" dist="38100" dir="2700000" algn="tl">
                    <a:srgbClr val="000000">
                      <a:alpha val="43137"/>
                    </a:srgbClr>
                  </a:outerShdw>
                </a:effectLst>
                <a:latin typeface="Century Gothic" pitchFamily="34" charset="0"/>
              </a:rPr>
              <a:t>Lauran </a:t>
            </a:r>
            <a:r>
              <a:rPr lang="en-US" dirty="0" smtClean="0">
                <a:effectLst>
                  <a:outerShdw blurRad="38100" dist="38100" dir="2700000" algn="tl">
                    <a:srgbClr val="000000">
                      <a:alpha val="43137"/>
                    </a:srgbClr>
                  </a:outerShdw>
                </a:effectLst>
                <a:latin typeface="Century Gothic" pitchFamily="34" charset="0"/>
              </a:rPr>
              <a:t>R. Hartley</a:t>
            </a:r>
          </a:p>
          <a:p>
            <a:r>
              <a:rPr lang="en-US" dirty="0" smtClean="0">
                <a:effectLst>
                  <a:outerShdw blurRad="38100" dist="38100" dir="2700000" algn="tl">
                    <a:srgbClr val="000000">
                      <a:alpha val="43137"/>
                    </a:srgbClr>
                  </a:outerShdw>
                </a:effectLst>
                <a:latin typeface="Century Gothic" pitchFamily="34" charset="0"/>
              </a:rPr>
              <a:t>Tibetan Studies Librarian</a:t>
            </a:r>
          </a:p>
          <a:p>
            <a:r>
              <a:rPr lang="en-US" smtClean="0">
                <a:effectLst>
                  <a:outerShdw blurRad="38100" dist="38100" dir="2700000" algn="tl">
                    <a:srgbClr val="000000">
                      <a:alpha val="43137"/>
                    </a:srgbClr>
                  </a:outerShdw>
                </a:effectLst>
                <a:latin typeface="Century Gothic" pitchFamily="34" charset="0"/>
              </a:rPr>
              <a:t>March </a:t>
            </a:r>
            <a:r>
              <a:rPr lang="en-US" dirty="0" smtClean="0">
                <a:effectLst>
                  <a:outerShdw blurRad="38100" dist="38100" dir="2700000" algn="tl">
                    <a:srgbClr val="000000">
                      <a:alpha val="43137"/>
                    </a:srgbClr>
                  </a:outerShdw>
                </a:effectLst>
                <a:latin typeface="Century Gothic" pitchFamily="34" charset="0"/>
              </a:rPr>
              <a:t>22, 2018</a:t>
            </a:r>
            <a:endParaRPr lang="en-US" dirty="0">
              <a:latin typeface="Century Gothic" pitchFamily="34" charset="0"/>
            </a:endParaRPr>
          </a:p>
        </p:txBody>
      </p:sp>
      <p:pic>
        <p:nvPicPr>
          <p:cNvPr id="47116" name="Picture 12" descr="EastAsia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79" y="5128523"/>
            <a:ext cx="7620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71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auran\Downloads\photo.JPG"/>
          <p:cNvPicPr>
            <a:picLocks noChangeAspect="1" noChangeArrowheads="1"/>
          </p:cNvPicPr>
          <p:nvPr/>
        </p:nvPicPr>
        <p:blipFill>
          <a:blip r:embed="rId2" cstate="print"/>
          <a:srcRect/>
          <a:stretch>
            <a:fillRect/>
          </a:stretch>
        </p:blipFill>
        <p:spPr bwMode="auto">
          <a:xfrm>
            <a:off x="508000" y="393700"/>
            <a:ext cx="8128000" cy="6070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182880" y="0"/>
            <a:ext cx="8717280" cy="6857999"/>
          </a:xfrm>
          <a:prstGeom prst="rect">
            <a:avLst/>
          </a:prstGeom>
        </p:spPr>
      </p:pic>
      <p:sp>
        <p:nvSpPr>
          <p:cNvPr id="3" name="TextBox 2"/>
          <p:cNvSpPr txBox="1"/>
          <p:nvPr/>
        </p:nvSpPr>
        <p:spPr>
          <a:xfrm>
            <a:off x="3607085" y="3428999"/>
            <a:ext cx="4586068" cy="1200329"/>
          </a:xfrm>
          <a:prstGeom prst="rect">
            <a:avLst/>
          </a:prstGeom>
          <a:noFill/>
        </p:spPr>
        <p:txBody>
          <a:bodyPr wrap="square" rtlCol="0">
            <a:spAutoFit/>
          </a:bodyPr>
          <a:lstStyle/>
          <a:p>
            <a:r>
              <a:rPr lang="en-US" sz="2400" dirty="0" smtClean="0">
                <a:solidFill>
                  <a:srgbClr val="FF0000"/>
                </a:solidFill>
              </a:rPr>
              <a:t>Example 1: Vendor record for Tibetan-language title – with all metadata in Chinese.</a:t>
            </a:r>
            <a:endParaRPr lang="en-US" sz="2400" dirty="0">
              <a:solidFill>
                <a:srgbClr val="FF0000"/>
              </a:solidFill>
            </a:endParaRPr>
          </a:p>
        </p:txBody>
      </p:sp>
      <p:sp>
        <p:nvSpPr>
          <p:cNvPr id="5" name="Oval 4"/>
          <p:cNvSpPr/>
          <p:nvPr/>
        </p:nvSpPr>
        <p:spPr>
          <a:xfrm>
            <a:off x="5112327" y="1496291"/>
            <a:ext cx="787792" cy="706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138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0" y="106680"/>
            <a:ext cx="9144000" cy="6751320"/>
          </a:xfrm>
          <a:prstGeom prst="rect">
            <a:avLst/>
          </a:prstGeom>
        </p:spPr>
      </p:pic>
      <p:sp>
        <p:nvSpPr>
          <p:cNvPr id="3" name="Oval 2"/>
          <p:cNvSpPr/>
          <p:nvPr/>
        </p:nvSpPr>
        <p:spPr>
          <a:xfrm>
            <a:off x="696036" y="2811439"/>
            <a:ext cx="3316406" cy="259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67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srcRect l="1118" t="12922" r="22556" b="6679"/>
          <a:stretch/>
        </p:blipFill>
        <p:spPr>
          <a:xfrm>
            <a:off x="0" y="16625"/>
            <a:ext cx="8961120" cy="6858000"/>
          </a:xfrm>
          <a:prstGeom prst="rect">
            <a:avLst/>
          </a:prstGeom>
        </p:spPr>
      </p:pic>
      <p:sp>
        <p:nvSpPr>
          <p:cNvPr id="3" name="Oval 2"/>
          <p:cNvSpPr/>
          <p:nvPr/>
        </p:nvSpPr>
        <p:spPr>
          <a:xfrm>
            <a:off x="1529542" y="532016"/>
            <a:ext cx="947651" cy="7647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477193" y="4239491"/>
            <a:ext cx="2277687" cy="8146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07085" y="2757268"/>
            <a:ext cx="4586068" cy="830997"/>
          </a:xfrm>
          <a:prstGeom prst="rect">
            <a:avLst/>
          </a:prstGeom>
          <a:noFill/>
        </p:spPr>
        <p:txBody>
          <a:bodyPr wrap="square" rtlCol="0">
            <a:spAutoFit/>
          </a:bodyPr>
          <a:lstStyle/>
          <a:p>
            <a:r>
              <a:rPr lang="en-US" sz="2400" dirty="0" smtClean="0">
                <a:solidFill>
                  <a:srgbClr val="FF0000"/>
                </a:solidFill>
              </a:rPr>
              <a:t>Example 2: Full-level record for Tibetan-language title</a:t>
            </a:r>
            <a:endParaRPr lang="en-US" sz="2400" dirty="0">
              <a:solidFill>
                <a:srgbClr val="FF0000"/>
              </a:solidFill>
            </a:endParaRPr>
          </a:p>
        </p:txBody>
      </p:sp>
    </p:spTree>
    <p:extLst>
      <p:ext uri="{BB962C8B-B14F-4D97-AF65-F5344CB8AC3E}">
        <p14:creationId xmlns:p14="http://schemas.microsoft.com/office/powerpoint/2010/main" val="362524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0" y="0"/>
            <a:ext cx="9144000" cy="6857999"/>
          </a:xfrm>
          <a:prstGeom prst="rect">
            <a:avLst/>
          </a:prstGeom>
        </p:spPr>
      </p:pic>
      <p:sp>
        <p:nvSpPr>
          <p:cNvPr id="3" name="Oval 2"/>
          <p:cNvSpPr/>
          <p:nvPr/>
        </p:nvSpPr>
        <p:spPr>
          <a:xfrm>
            <a:off x="282634" y="2709949"/>
            <a:ext cx="3657600" cy="11305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CEAL\CEAL Presentation March 2017\IMG_2580.jpg"/>
          <p:cNvPicPr>
            <a:picLocks noChangeAspect="1" noChangeArrowheads="1"/>
          </p:cNvPicPr>
          <p:nvPr/>
        </p:nvPicPr>
        <p:blipFill>
          <a:blip r:embed="rId2" cstate="print"/>
          <a:srcRect/>
          <a:stretch>
            <a:fillRect/>
          </a:stretch>
        </p:blipFill>
        <p:spPr bwMode="auto">
          <a:xfrm>
            <a:off x="407759" y="307963"/>
            <a:ext cx="8128000" cy="6096000"/>
          </a:xfrm>
          <a:prstGeom prst="rect">
            <a:avLst/>
          </a:prstGeom>
          <a:noFill/>
        </p:spPr>
      </p:pic>
    </p:spTree>
    <p:extLst>
      <p:ext uri="{BB962C8B-B14F-4D97-AF65-F5344CB8AC3E}">
        <p14:creationId xmlns:p14="http://schemas.microsoft.com/office/powerpoint/2010/main" val="329207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CEAL\CEAL Presentation March 2017\IMG_2582.jpg"/>
          <p:cNvPicPr>
            <a:picLocks noChangeAspect="1" noChangeArrowheads="1"/>
          </p:cNvPicPr>
          <p:nvPr/>
        </p:nvPicPr>
        <p:blipFill>
          <a:blip r:embed="rId2" cstate="print"/>
          <a:srcRect/>
          <a:stretch>
            <a:fillRect/>
          </a:stretch>
        </p:blipFill>
        <p:spPr bwMode="auto">
          <a:xfrm rot="5400000">
            <a:off x="637963" y="1044394"/>
            <a:ext cx="7398635" cy="5548976"/>
          </a:xfrm>
          <a:prstGeom prst="rect">
            <a:avLst/>
          </a:prstGeom>
          <a:noFill/>
        </p:spPr>
      </p:pic>
    </p:spTree>
    <p:extLst>
      <p:ext uri="{BB962C8B-B14F-4D97-AF65-F5344CB8AC3E}">
        <p14:creationId xmlns:p14="http://schemas.microsoft.com/office/powerpoint/2010/main" val="425136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t="7963" r="16547" b="5207"/>
          <a:stretch/>
        </p:blipFill>
        <p:spPr bwMode="auto">
          <a:xfrm>
            <a:off x="126611" y="0"/>
            <a:ext cx="10056480" cy="775161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234930" y="2757268"/>
            <a:ext cx="4586068" cy="830997"/>
          </a:xfrm>
          <a:prstGeom prst="rect">
            <a:avLst/>
          </a:prstGeom>
          <a:noFill/>
        </p:spPr>
        <p:txBody>
          <a:bodyPr wrap="square" rtlCol="0">
            <a:spAutoFit/>
          </a:bodyPr>
          <a:lstStyle/>
          <a:p>
            <a:r>
              <a:rPr lang="en-US" sz="2400" dirty="0" smtClean="0">
                <a:solidFill>
                  <a:srgbClr val="FF0000"/>
                </a:solidFill>
              </a:rPr>
              <a:t>Example 3: Full-level record for Tibetan-language title</a:t>
            </a:r>
            <a:endParaRPr lang="en-US" sz="2400" dirty="0">
              <a:solidFill>
                <a:srgbClr val="FF0000"/>
              </a:solidFill>
            </a:endParaRPr>
          </a:p>
        </p:txBody>
      </p:sp>
      <p:cxnSp>
        <p:nvCxnSpPr>
          <p:cNvPr id="5" name="Straight Arrow Connector 4"/>
          <p:cNvCxnSpPr/>
          <p:nvPr/>
        </p:nvCxnSpPr>
        <p:spPr>
          <a:xfrm flipH="1">
            <a:off x="4717473" y="3588265"/>
            <a:ext cx="810491" cy="9421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015836" y="872836"/>
            <a:ext cx="2951019" cy="18844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39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srcRect b="52963"/>
          <a:stretch/>
        </p:blipFill>
        <p:spPr bwMode="auto">
          <a:xfrm>
            <a:off x="0" y="1869743"/>
            <a:ext cx="9302820" cy="378611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51375" y="750570"/>
            <a:ext cx="8854091" cy="461665"/>
          </a:xfrm>
          <a:prstGeom prst="rect">
            <a:avLst/>
          </a:prstGeom>
          <a:noFill/>
        </p:spPr>
        <p:txBody>
          <a:bodyPr wrap="none" rtlCol="0">
            <a:spAutoFit/>
          </a:bodyPr>
          <a:lstStyle/>
          <a:p>
            <a:r>
              <a:rPr lang="en-US" sz="2400" dirty="0" smtClean="0"/>
              <a:t>ISBN search generates 3 results for same title. Total holdings: 3</a:t>
            </a:r>
            <a:endParaRPr lang="en-US" sz="2400" dirty="0"/>
          </a:p>
        </p:txBody>
      </p:sp>
    </p:spTree>
    <p:extLst>
      <p:ext uri="{BB962C8B-B14F-4D97-AF65-F5344CB8AC3E}">
        <p14:creationId xmlns:p14="http://schemas.microsoft.com/office/powerpoint/2010/main" val="3963394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tretch>
            <a:fillRect/>
          </a:stretch>
        </p:blipFill>
        <p:spPr>
          <a:xfrm>
            <a:off x="116378" y="149629"/>
            <a:ext cx="9144000" cy="7996844"/>
          </a:xfrm>
          <a:prstGeom prst="rect">
            <a:avLst/>
          </a:prstGeom>
        </p:spPr>
      </p:pic>
    </p:spTree>
    <p:extLst>
      <p:ext uri="{BB962C8B-B14F-4D97-AF65-F5344CB8AC3E}">
        <p14:creationId xmlns:p14="http://schemas.microsoft.com/office/powerpoint/2010/main" val="3122823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3666" name="Picture 1026" descr="map_color"/>
          <p:cNvPicPr>
            <a:picLocks noChangeAspect="1" noChangeArrowheads="1"/>
          </p:cNvPicPr>
          <p:nvPr/>
        </p:nvPicPr>
        <p:blipFill>
          <a:blip r:embed="rId3" cstate="print"/>
          <a:srcRect/>
          <a:stretch>
            <a:fillRect/>
          </a:stretch>
        </p:blipFill>
        <p:spPr bwMode="auto">
          <a:xfrm>
            <a:off x="115747" y="210936"/>
            <a:ext cx="8854382" cy="6479232"/>
          </a:xfrm>
          <a:prstGeom prst="rect">
            <a:avLst/>
          </a:prstGeom>
          <a:noFill/>
          <a:ln w="9525">
            <a:noFill/>
            <a:miter lim="800000"/>
            <a:headEnd/>
            <a:tailEnd/>
          </a:ln>
        </p:spPr>
      </p:pic>
      <p:sp>
        <p:nvSpPr>
          <p:cNvPr id="3" name="TextBox 2"/>
          <p:cNvSpPr txBox="1"/>
          <p:nvPr/>
        </p:nvSpPr>
        <p:spPr>
          <a:xfrm>
            <a:off x="206931" y="309980"/>
            <a:ext cx="3577991" cy="1446550"/>
          </a:xfrm>
          <a:prstGeom prst="rect">
            <a:avLst/>
          </a:prstGeom>
          <a:blipFill>
            <a:blip r:embed="rId4"/>
            <a:tile tx="0" ty="0" sx="100000" sy="100000" flip="none" algn="tl"/>
          </a:blipFill>
          <a:ln>
            <a:solidFill>
              <a:schemeClr val="bg2"/>
            </a:solidFill>
          </a:ln>
        </p:spPr>
        <p:txBody>
          <a:bodyPr wrap="square" rtlCol="0">
            <a:spAutoFit/>
          </a:bodyPr>
          <a:lstStyle/>
          <a:p>
            <a:r>
              <a:rPr lang="en-US" sz="2200" dirty="0" smtClean="0">
                <a:solidFill>
                  <a:srgbClr val="C00000"/>
                </a:solidFill>
                <a:latin typeface="Century Gothic" pitchFamily="34" charset="0"/>
                <a:cs typeface="Arial" pitchFamily="34" charset="0"/>
              </a:rPr>
              <a:t>NATIONALITY PUBLISHING HOUSES FOR TIBETAN &amp; OTHER LANGUAGE MATERIALS</a:t>
            </a:r>
            <a:endParaRPr lang="en-US" sz="2200" dirty="0">
              <a:solidFill>
                <a:srgbClr val="C00000"/>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0" y="0"/>
            <a:ext cx="9144000" cy="7381701"/>
          </a:xfrm>
          <a:prstGeom prst="rect">
            <a:avLst/>
          </a:prstGeom>
        </p:spPr>
      </p:pic>
      <p:cxnSp>
        <p:nvCxnSpPr>
          <p:cNvPr id="4" name="Straight Arrow Connector 3"/>
          <p:cNvCxnSpPr/>
          <p:nvPr/>
        </p:nvCxnSpPr>
        <p:spPr>
          <a:xfrm flipV="1">
            <a:off x="733425" y="2028825"/>
            <a:ext cx="600075" cy="1371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81050" y="2428875"/>
            <a:ext cx="2876550" cy="971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0525" y="3429002"/>
            <a:ext cx="7734300" cy="1200329"/>
          </a:xfrm>
          <a:prstGeom prst="rect">
            <a:avLst/>
          </a:prstGeom>
          <a:noFill/>
        </p:spPr>
        <p:txBody>
          <a:bodyPr wrap="square" rtlCol="0">
            <a:spAutoFit/>
          </a:bodyPr>
          <a:lstStyle/>
          <a:p>
            <a:r>
              <a:rPr lang="en-US" dirty="0" smtClean="0">
                <a:solidFill>
                  <a:srgbClr val="FF0000"/>
                </a:solidFill>
              </a:rPr>
              <a:t>Two records for the same title.  The DLC record was added later, but did not automatically replace the earlier-created vendor record which is “</a:t>
            </a:r>
            <a:r>
              <a:rPr lang="en-US" dirty="0" err="1" smtClean="0">
                <a:solidFill>
                  <a:srgbClr val="00B0F0"/>
                </a:solidFill>
              </a:rPr>
              <a:t>eng.</a:t>
            </a:r>
            <a:r>
              <a:rPr lang="en-US" dirty="0" smtClean="0">
                <a:solidFill>
                  <a:srgbClr val="FF0000"/>
                </a:solidFill>
              </a:rPr>
              <a:t>” (The “1 volume” is simply erroneous. These truly do refer to the same 5-volume set.)</a:t>
            </a:r>
            <a:endParaRPr lang="en-US" dirty="0">
              <a:solidFill>
                <a:srgbClr val="FF0000"/>
              </a:solidFill>
            </a:endParaRPr>
          </a:p>
        </p:txBody>
      </p:sp>
      <p:cxnSp>
        <p:nvCxnSpPr>
          <p:cNvPr id="12" name="Straight Arrow Connector 11"/>
          <p:cNvCxnSpPr/>
          <p:nvPr/>
        </p:nvCxnSpPr>
        <p:spPr>
          <a:xfrm flipH="1" flipV="1">
            <a:off x="1733550" y="2628900"/>
            <a:ext cx="5676900" cy="136207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0" y="0"/>
            <a:ext cx="9144000" cy="6858000"/>
          </a:xfrm>
          <a:prstGeom prst="rect">
            <a:avLst/>
          </a:prstGeom>
        </p:spPr>
      </p:pic>
      <p:sp>
        <p:nvSpPr>
          <p:cNvPr id="3" name="Oval 2"/>
          <p:cNvSpPr/>
          <p:nvPr/>
        </p:nvSpPr>
        <p:spPr>
          <a:xfrm>
            <a:off x="1362075" y="781050"/>
            <a:ext cx="12954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91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0" y="0"/>
            <a:ext cx="9144000" cy="6857999"/>
          </a:xfrm>
          <a:prstGeom prst="rect">
            <a:avLst/>
          </a:prstGeom>
        </p:spPr>
      </p:pic>
      <p:sp>
        <p:nvSpPr>
          <p:cNvPr id="3" name="Oval 2"/>
          <p:cNvSpPr/>
          <p:nvPr/>
        </p:nvSpPr>
        <p:spPr>
          <a:xfrm>
            <a:off x="666750" y="1257300"/>
            <a:ext cx="3629025" cy="7905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728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182880" y="0"/>
            <a:ext cx="8717280" cy="6857999"/>
          </a:xfrm>
          <a:prstGeom prst="rect">
            <a:avLst/>
          </a:prstGeom>
        </p:spPr>
      </p:pic>
    </p:spTree>
    <p:extLst>
      <p:ext uri="{BB962C8B-B14F-4D97-AF65-F5344CB8AC3E}">
        <p14:creationId xmlns:p14="http://schemas.microsoft.com/office/powerpoint/2010/main" val="2851549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182880" y="0"/>
            <a:ext cx="8717280" cy="6857999"/>
          </a:xfrm>
          <a:prstGeom prst="rect">
            <a:avLst/>
          </a:prstGeom>
        </p:spPr>
      </p:pic>
      <p:sp>
        <p:nvSpPr>
          <p:cNvPr id="3" name="Oval 2"/>
          <p:cNvSpPr/>
          <p:nvPr/>
        </p:nvSpPr>
        <p:spPr>
          <a:xfrm>
            <a:off x="1787857" y="4599296"/>
            <a:ext cx="1992573" cy="805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999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0" y="106680"/>
            <a:ext cx="9144000" cy="6751320"/>
          </a:xfrm>
          <a:prstGeom prst="rect">
            <a:avLst/>
          </a:prstGeom>
        </p:spPr>
      </p:pic>
      <p:sp>
        <p:nvSpPr>
          <p:cNvPr id="3" name="Oval 2"/>
          <p:cNvSpPr/>
          <p:nvPr/>
        </p:nvSpPr>
        <p:spPr>
          <a:xfrm>
            <a:off x="736979" y="5431809"/>
            <a:ext cx="1405720" cy="68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120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218365" y="-191068"/>
            <a:ext cx="9758149" cy="8420668"/>
          </a:xfrm>
          <a:prstGeom prst="rect">
            <a:avLst/>
          </a:prstGeom>
        </p:spPr>
      </p:pic>
      <p:cxnSp>
        <p:nvCxnSpPr>
          <p:cNvPr id="4" name="Straight Arrow Connector 3"/>
          <p:cNvCxnSpPr/>
          <p:nvPr/>
        </p:nvCxnSpPr>
        <p:spPr>
          <a:xfrm flipH="1">
            <a:off x="2197290" y="3534770"/>
            <a:ext cx="2169994" cy="4844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43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8840" b="5709"/>
          <a:stretch/>
        </p:blipFill>
        <p:spPr bwMode="auto">
          <a:xfrm>
            <a:off x="140677" y="0"/>
            <a:ext cx="8876714" cy="6963508"/>
          </a:xfrm>
          <a:prstGeom prst="rect">
            <a:avLst/>
          </a:prstGeom>
          <a:ln>
            <a:noFill/>
          </a:ln>
          <a:extLst>
            <a:ext uri="{53640926-AAD7-44D8-BBD7-CCE9431645EC}">
              <a14:shadowObscured xmlns:a14="http://schemas.microsoft.com/office/drawing/2010/main"/>
            </a:ext>
          </a:extLst>
        </p:spPr>
      </p:pic>
      <p:sp>
        <p:nvSpPr>
          <p:cNvPr id="3" name="Oval 2"/>
          <p:cNvSpPr/>
          <p:nvPr/>
        </p:nvSpPr>
        <p:spPr>
          <a:xfrm>
            <a:off x="5641145" y="942535"/>
            <a:ext cx="703384" cy="717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1751427" y="2982351"/>
            <a:ext cx="1824278"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37957" y="1069145"/>
            <a:ext cx="1026941" cy="801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0960" y="3439551"/>
            <a:ext cx="5596431" cy="2031325"/>
          </a:xfrm>
          <a:prstGeom prst="rect">
            <a:avLst/>
          </a:prstGeom>
          <a:noFill/>
        </p:spPr>
        <p:txBody>
          <a:bodyPr wrap="square" rtlCol="0">
            <a:spAutoFit/>
          </a:bodyPr>
          <a:lstStyle/>
          <a:p>
            <a:r>
              <a:rPr lang="en-US" b="1" dirty="0" smtClean="0">
                <a:solidFill>
                  <a:srgbClr val="FF0000"/>
                </a:solidFill>
              </a:rPr>
              <a:t>This “</a:t>
            </a:r>
            <a:r>
              <a:rPr lang="en-US" b="1" dirty="0" err="1" smtClean="0">
                <a:solidFill>
                  <a:srgbClr val="FF0000"/>
                </a:solidFill>
              </a:rPr>
              <a:t>eng</a:t>
            </a:r>
            <a:r>
              <a:rPr lang="en-US" b="1" dirty="0" smtClean="0">
                <a:solidFill>
                  <a:srgbClr val="FF0000"/>
                </a:solidFill>
              </a:rPr>
              <a:t>” record is fo</a:t>
            </a:r>
            <a:r>
              <a:rPr lang="en-US" b="1" dirty="0" smtClean="0">
                <a:solidFill>
                  <a:srgbClr val="FF0000"/>
                </a:solidFill>
              </a:rPr>
              <a:t>r the </a:t>
            </a:r>
            <a:r>
              <a:rPr lang="en-US" b="1" dirty="0" smtClean="0">
                <a:solidFill>
                  <a:srgbClr val="FF0000"/>
                </a:solidFill>
              </a:rPr>
              <a:t>Chinese translation </a:t>
            </a:r>
            <a:r>
              <a:rPr lang="en-US" b="1" dirty="0" smtClean="0">
                <a:solidFill>
                  <a:srgbClr val="FF0000"/>
                </a:solidFill>
              </a:rPr>
              <a:t>of a Tibetan work.  The record is correctly encoded </a:t>
            </a:r>
            <a:r>
              <a:rPr lang="en-US" b="1" dirty="0" smtClean="0">
                <a:solidFill>
                  <a:srgbClr val="FF0000"/>
                </a:solidFill>
              </a:rPr>
              <a:t>“M” and “chi”. (The 041 should include a sub-field “$h </a:t>
            </a:r>
            <a:r>
              <a:rPr lang="en-US" b="1" dirty="0" err="1" smtClean="0">
                <a:solidFill>
                  <a:srgbClr val="FF0000"/>
                </a:solidFill>
              </a:rPr>
              <a:t>tib</a:t>
            </a:r>
            <a:r>
              <a:rPr lang="en-US" b="1" dirty="0" smtClean="0">
                <a:solidFill>
                  <a:srgbClr val="FF0000"/>
                </a:solidFill>
              </a:rPr>
              <a:t>”</a:t>
            </a:r>
            <a:r>
              <a:rPr lang="en-US" b="1" dirty="0" smtClean="0">
                <a:solidFill>
                  <a:srgbClr val="FF0000"/>
                </a:solidFill>
              </a:rPr>
              <a:t> for the original language.) </a:t>
            </a:r>
            <a:r>
              <a:rPr lang="en-US" b="1" dirty="0" smtClean="0">
                <a:solidFill>
                  <a:srgbClr val="FF0000"/>
                </a:solidFill>
              </a:rPr>
              <a:t>This example demonstrates </a:t>
            </a:r>
            <a:r>
              <a:rPr lang="en-US" b="1" dirty="0" smtClean="0">
                <a:solidFill>
                  <a:srgbClr val="FF0000"/>
                </a:solidFill>
              </a:rPr>
              <a:t>the importance of seeking support for the 100-field and related authority record….  </a:t>
            </a:r>
            <a:endParaRPr lang="en-US" b="1" dirty="0">
              <a:solidFill>
                <a:srgbClr val="FF0000"/>
              </a:solidFill>
            </a:endParaRPr>
          </a:p>
        </p:txBody>
      </p:sp>
      <p:cxnSp>
        <p:nvCxnSpPr>
          <p:cNvPr id="11" name="Straight Arrow Connector 10"/>
          <p:cNvCxnSpPr/>
          <p:nvPr/>
        </p:nvCxnSpPr>
        <p:spPr>
          <a:xfrm flipH="1" flipV="1">
            <a:off x="6219175" y="1659988"/>
            <a:ext cx="744332" cy="24337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304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90" y="3015232"/>
            <a:ext cx="8609427" cy="3400931"/>
          </a:xfrm>
          <a:prstGeom prst="rect">
            <a:avLst/>
          </a:prstGeom>
          <a:solidFill>
            <a:schemeClr val="tx1">
              <a:lumMod val="95000"/>
            </a:schemeClr>
          </a:solidFill>
        </p:spPr>
        <p:txBody>
          <a:bodyPr wrap="square" rtlCol="0">
            <a:spAutoFit/>
          </a:bodyPr>
          <a:lstStyle/>
          <a:p>
            <a:pPr>
              <a:spcAft>
                <a:spcPts val="600"/>
              </a:spcAft>
            </a:pPr>
            <a:r>
              <a:rPr lang="en-US" sz="3200" dirty="0">
                <a:solidFill>
                  <a:schemeClr val="accent3">
                    <a:lumMod val="50000"/>
                  </a:schemeClr>
                </a:solidFill>
              </a:rPr>
              <a:t>The “name” in the 100 field </a:t>
            </a:r>
            <a:r>
              <a:rPr lang="en-US" sz="3200" dirty="0" smtClean="0">
                <a:solidFill>
                  <a:schemeClr val="accent3">
                    <a:lumMod val="50000"/>
                  </a:schemeClr>
                </a:solidFill>
              </a:rPr>
              <a:t>(</a:t>
            </a:r>
            <a:r>
              <a:rPr lang="en-US" sz="3200" dirty="0" err="1">
                <a:solidFill>
                  <a:schemeClr val="accent3">
                    <a:lumMod val="50000"/>
                  </a:schemeClr>
                </a:solidFill>
              </a:rPr>
              <a:t>Ke</a:t>
            </a:r>
            <a:r>
              <a:rPr lang="en-US" sz="3200" dirty="0">
                <a:solidFill>
                  <a:schemeClr val="accent3">
                    <a:lumMod val="50000"/>
                  </a:schemeClr>
                </a:solidFill>
              </a:rPr>
              <a:t>, </a:t>
            </a:r>
            <a:r>
              <a:rPr lang="en-US" sz="3200" dirty="0" err="1">
                <a:solidFill>
                  <a:schemeClr val="accent3">
                    <a:lumMod val="50000"/>
                  </a:schemeClr>
                </a:solidFill>
              </a:rPr>
              <a:t>zhu</a:t>
            </a:r>
            <a:r>
              <a:rPr lang="en-US" sz="3200" dirty="0">
                <a:solidFill>
                  <a:schemeClr val="accent3">
                    <a:lumMod val="50000"/>
                  </a:schemeClr>
                </a:solidFill>
              </a:rPr>
              <a:t> </a:t>
            </a:r>
            <a:r>
              <a:rPr lang="en-US" sz="3200" dirty="0" err="1">
                <a:solidFill>
                  <a:schemeClr val="accent3">
                    <a:lumMod val="50000"/>
                  </a:schemeClr>
                </a:solidFill>
              </a:rPr>
              <a:t>jie</a:t>
            </a:r>
            <a:r>
              <a:rPr lang="en-US" sz="3200" dirty="0">
                <a:solidFill>
                  <a:schemeClr val="accent3">
                    <a:lumMod val="50000"/>
                  </a:schemeClr>
                </a:solidFill>
              </a:rPr>
              <a:t>, </a:t>
            </a:r>
            <a:r>
              <a:rPr lang="en-US" sz="3200" dirty="0" err="1">
                <a:solidFill>
                  <a:schemeClr val="accent3">
                    <a:lumMod val="50000"/>
                  </a:schemeClr>
                </a:solidFill>
              </a:rPr>
              <a:t>ge</a:t>
            </a:r>
            <a:r>
              <a:rPr lang="en-US" sz="3200" dirty="0">
                <a:solidFill>
                  <a:schemeClr val="accent3">
                    <a:lumMod val="50000"/>
                  </a:schemeClr>
                </a:solidFill>
              </a:rPr>
              <a:t> le </a:t>
            </a:r>
            <a:r>
              <a:rPr lang="en-US" sz="3200" dirty="0" err="1">
                <a:solidFill>
                  <a:schemeClr val="accent3">
                    <a:lumMod val="50000"/>
                  </a:schemeClr>
                </a:solidFill>
              </a:rPr>
              <a:t>ba</a:t>
            </a:r>
            <a:r>
              <a:rPr lang="en-US" sz="3200" dirty="0">
                <a:solidFill>
                  <a:schemeClr val="accent3">
                    <a:lumMod val="50000"/>
                  </a:schemeClr>
                </a:solidFill>
              </a:rPr>
              <a:t> sang) is a religious teacher.  Here is the existing NAR:</a:t>
            </a:r>
          </a:p>
          <a:p>
            <a:r>
              <a:rPr lang="en-US" sz="3200" dirty="0">
                <a:solidFill>
                  <a:schemeClr val="accent3">
                    <a:lumMod val="50000"/>
                  </a:schemeClr>
                </a:solidFill>
              </a:rPr>
              <a:t>100 0 # </a:t>
            </a:r>
            <a:r>
              <a:rPr lang="en-US" sz="3200" dirty="0" err="1">
                <a:solidFill>
                  <a:schemeClr val="accent3">
                    <a:lumMod val="50000"/>
                  </a:schemeClr>
                </a:solidFill>
              </a:rPr>
              <a:t>Mkhas</a:t>
            </a:r>
            <a:r>
              <a:rPr lang="en-US" sz="3200" dirty="0">
                <a:solidFill>
                  <a:schemeClr val="accent3">
                    <a:lumMod val="50000"/>
                  </a:schemeClr>
                </a:solidFill>
              </a:rPr>
              <a:t>-grub </a:t>
            </a:r>
            <a:r>
              <a:rPr lang="en-US" sz="3200" dirty="0" err="1" smtClean="0">
                <a:solidFill>
                  <a:schemeClr val="accent3">
                    <a:lumMod val="50000"/>
                  </a:schemeClr>
                </a:solidFill>
              </a:rPr>
              <a:t>Dge</a:t>
            </a:r>
            <a:r>
              <a:rPr lang="en-US" sz="3200" dirty="0" smtClean="0">
                <a:solidFill>
                  <a:schemeClr val="accent3">
                    <a:lumMod val="50000"/>
                  </a:schemeClr>
                </a:solidFill>
              </a:rPr>
              <a:t>-legs-</a:t>
            </a:r>
            <a:r>
              <a:rPr lang="en-US" sz="3200" dirty="0" err="1" smtClean="0">
                <a:solidFill>
                  <a:schemeClr val="accent3">
                    <a:lumMod val="50000"/>
                  </a:schemeClr>
                </a:solidFill>
              </a:rPr>
              <a:t>dpal</a:t>
            </a:r>
            <a:r>
              <a:rPr lang="en-US" sz="3200" dirty="0" smtClean="0">
                <a:solidFill>
                  <a:schemeClr val="accent3">
                    <a:lumMod val="50000"/>
                  </a:schemeClr>
                </a:solidFill>
              </a:rPr>
              <a:t>-</a:t>
            </a:r>
            <a:r>
              <a:rPr lang="en-US" sz="3200" dirty="0" err="1" smtClean="0">
                <a:solidFill>
                  <a:schemeClr val="accent3">
                    <a:lumMod val="50000"/>
                  </a:schemeClr>
                </a:solidFill>
              </a:rPr>
              <a:t>bzan</a:t>
            </a:r>
            <a:r>
              <a:rPr lang="en-US" sz="3200" dirty="0" smtClean="0">
                <a:solidFill>
                  <a:schemeClr val="accent3">
                    <a:lumMod val="50000"/>
                  </a:schemeClr>
                </a:solidFill>
              </a:rPr>
              <a:t>̇-</a:t>
            </a:r>
            <a:r>
              <a:rPr lang="en-US" sz="3200" dirty="0" err="1" smtClean="0">
                <a:solidFill>
                  <a:schemeClr val="accent3">
                    <a:lumMod val="50000"/>
                  </a:schemeClr>
                </a:solidFill>
              </a:rPr>
              <a:t>po</a:t>
            </a:r>
            <a:r>
              <a:rPr lang="en-US" sz="3200" dirty="0" smtClean="0">
                <a:solidFill>
                  <a:schemeClr val="accent3">
                    <a:lumMod val="50000"/>
                  </a:schemeClr>
                </a:solidFill>
              </a:rPr>
              <a:t>, </a:t>
            </a:r>
            <a:r>
              <a:rPr lang="en-US" sz="3200" dirty="0" err="1">
                <a:solidFill>
                  <a:schemeClr val="accent3">
                    <a:lumMod val="50000"/>
                  </a:schemeClr>
                </a:solidFill>
              </a:rPr>
              <a:t>ǂd</a:t>
            </a:r>
            <a:r>
              <a:rPr lang="en-US" sz="3200" dirty="0">
                <a:solidFill>
                  <a:schemeClr val="accent3">
                    <a:lumMod val="50000"/>
                  </a:schemeClr>
                </a:solidFill>
              </a:rPr>
              <a:t> 1385-1438</a:t>
            </a:r>
          </a:p>
          <a:p>
            <a:r>
              <a:rPr lang="en-US" sz="3200" dirty="0">
                <a:solidFill>
                  <a:schemeClr val="accent3">
                    <a:lumMod val="50000"/>
                  </a:schemeClr>
                </a:solidFill>
              </a:rPr>
              <a:t>400 0 # </a:t>
            </a:r>
            <a:r>
              <a:rPr lang="en-US" sz="3200" dirty="0" err="1">
                <a:solidFill>
                  <a:schemeClr val="accent3">
                    <a:lumMod val="50000"/>
                  </a:schemeClr>
                </a:solidFill>
              </a:rPr>
              <a:t>Mkhas</a:t>
            </a:r>
            <a:r>
              <a:rPr lang="en-US" sz="3200" dirty="0">
                <a:solidFill>
                  <a:schemeClr val="accent3">
                    <a:lumMod val="50000"/>
                  </a:schemeClr>
                </a:solidFill>
              </a:rPr>
              <a:t>-grub-</a:t>
            </a:r>
            <a:r>
              <a:rPr lang="en-US" sz="3200" dirty="0" err="1">
                <a:solidFill>
                  <a:schemeClr val="accent3">
                    <a:lumMod val="50000"/>
                  </a:schemeClr>
                </a:solidFill>
              </a:rPr>
              <a:t>rje</a:t>
            </a:r>
            <a:r>
              <a:rPr lang="en-US" sz="3200" dirty="0">
                <a:solidFill>
                  <a:schemeClr val="accent3">
                    <a:lumMod val="50000"/>
                  </a:schemeClr>
                </a:solidFill>
              </a:rPr>
              <a:t>, </a:t>
            </a:r>
            <a:r>
              <a:rPr lang="en-US" sz="3200" dirty="0" err="1">
                <a:solidFill>
                  <a:schemeClr val="accent3">
                    <a:lumMod val="50000"/>
                  </a:schemeClr>
                </a:solidFill>
              </a:rPr>
              <a:t>ǂd</a:t>
            </a:r>
            <a:r>
              <a:rPr lang="en-US" sz="3200" dirty="0">
                <a:solidFill>
                  <a:schemeClr val="accent3">
                    <a:lumMod val="50000"/>
                  </a:schemeClr>
                </a:solidFill>
              </a:rPr>
              <a:t> 1385-1438</a:t>
            </a:r>
          </a:p>
          <a:p>
            <a:endParaRPr lang="en-US" dirty="0">
              <a:solidFill>
                <a:schemeClr val="accent3">
                  <a:lumMod val="50000"/>
                </a:schemeClr>
              </a:solidFill>
            </a:endParaRPr>
          </a:p>
        </p:txBody>
      </p:sp>
      <p:pic>
        <p:nvPicPr>
          <p:cNvPr id="3" name="Picture 2"/>
          <p:cNvPicPr/>
          <p:nvPr/>
        </p:nvPicPr>
        <p:blipFill rotWithShape="1">
          <a:blip r:embed="rId2"/>
          <a:srcRect t="68224" b="5709"/>
          <a:stretch/>
        </p:blipFill>
        <p:spPr bwMode="auto">
          <a:xfrm>
            <a:off x="140677" y="407963"/>
            <a:ext cx="8876714" cy="2124222"/>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H="1" flipV="1">
            <a:off x="1308295" y="1280160"/>
            <a:ext cx="914400" cy="18991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98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3"/>
          <a:srcRect r="6864" b="24795"/>
          <a:stretch/>
        </p:blipFill>
        <p:spPr bwMode="auto">
          <a:xfrm>
            <a:off x="510222" y="145414"/>
            <a:ext cx="8131754" cy="656018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195482" y="4818530"/>
            <a:ext cx="4625788" cy="830997"/>
          </a:xfrm>
          <a:prstGeom prst="rect">
            <a:avLst/>
          </a:prstGeom>
          <a:noFill/>
        </p:spPr>
        <p:txBody>
          <a:bodyPr wrap="square" rtlCol="0">
            <a:spAutoFit/>
          </a:bodyPr>
          <a:lstStyle/>
          <a:p>
            <a:r>
              <a:rPr lang="en-US" sz="2400" dirty="0" smtClean="0">
                <a:solidFill>
                  <a:srgbClr val="FF0000"/>
                </a:solidFill>
              </a:rPr>
              <a:t>Chinese form of name helpfully added in 400-field. </a:t>
            </a:r>
            <a:endParaRPr lang="en-US" sz="2400" dirty="0">
              <a:solidFill>
                <a:srgbClr val="FF0000"/>
              </a:solidFill>
            </a:endParaRPr>
          </a:p>
        </p:txBody>
      </p:sp>
    </p:spTree>
    <p:extLst>
      <p:ext uri="{BB962C8B-B14F-4D97-AF65-F5344CB8AC3E}">
        <p14:creationId xmlns:p14="http://schemas.microsoft.com/office/powerpoint/2010/main" val="52017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022" t="14800" r="62598" b="21569"/>
          <a:stretch/>
        </p:blipFill>
        <p:spPr bwMode="auto">
          <a:xfrm>
            <a:off x="391116" y="1119585"/>
            <a:ext cx="2804079" cy="541175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3879" t="32874" r="24821" b="4891"/>
          <a:stretch/>
        </p:blipFill>
        <p:spPr bwMode="auto">
          <a:xfrm>
            <a:off x="3559440" y="1119585"/>
            <a:ext cx="5162309" cy="541175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56740" y="381965"/>
            <a:ext cx="1672830" cy="523220"/>
          </a:xfrm>
          <a:prstGeom prst="rect">
            <a:avLst/>
          </a:prstGeom>
          <a:noFill/>
        </p:spPr>
        <p:txBody>
          <a:bodyPr wrap="none" rtlCol="0">
            <a:spAutoFit/>
          </a:bodyPr>
          <a:lstStyle/>
          <a:p>
            <a:r>
              <a:rPr lang="en-US" sz="2800" smtClean="0">
                <a:effectLst>
                  <a:outerShdw blurRad="38100" dist="38100" dir="2700000" algn="tl">
                    <a:srgbClr val="000000">
                      <a:alpha val="43137"/>
                    </a:srgbClr>
                  </a:outerShdw>
                </a:effectLst>
              </a:rPr>
              <a:t>TIBETAN</a:t>
            </a:r>
            <a:endParaRPr lang="en-US" sz="2800">
              <a:effectLst>
                <a:outerShdw blurRad="38100" dist="38100" dir="2700000" algn="tl">
                  <a:srgbClr val="000000">
                    <a:alpha val="43137"/>
                  </a:srgbClr>
                </a:outerShdw>
              </a:effectLst>
            </a:endParaRPr>
          </a:p>
        </p:txBody>
      </p:sp>
      <p:sp>
        <p:nvSpPr>
          <p:cNvPr id="7" name="TextBox 6"/>
          <p:cNvSpPr txBox="1"/>
          <p:nvPr/>
        </p:nvSpPr>
        <p:spPr>
          <a:xfrm>
            <a:off x="5259583" y="381965"/>
            <a:ext cx="1762021" cy="523220"/>
          </a:xfrm>
          <a:prstGeom prst="rect">
            <a:avLst/>
          </a:prstGeom>
          <a:noFill/>
        </p:spPr>
        <p:txBody>
          <a:bodyPr wrap="none" rtlCol="0">
            <a:spAutoFit/>
          </a:bodyPr>
          <a:lstStyle/>
          <a:p>
            <a:r>
              <a:rPr lang="en-US" sz="2800" smtClean="0">
                <a:effectLst>
                  <a:outerShdw blurRad="38100" dist="38100" dir="2700000" algn="tl">
                    <a:srgbClr val="000000">
                      <a:alpha val="43137"/>
                    </a:srgbClr>
                  </a:outerShdw>
                </a:effectLst>
              </a:rPr>
              <a:t>MANCHU</a:t>
            </a:r>
            <a:endParaRPr lang="en-US" sz="2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813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682171"/>
            <a:ext cx="7723163" cy="851207"/>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Tibetan Resources Working Group</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8978" y="2260599"/>
            <a:ext cx="7610622" cy="4294945"/>
          </a:xfrm>
        </p:spPr>
        <p:txBody>
          <a:bodyPr>
            <a:normAutofit lnSpcReduction="10000"/>
          </a:bodyPr>
          <a:lstStyle/>
          <a:p>
            <a:pPr marL="0" indent="0">
              <a:spcBef>
                <a:spcPts val="0"/>
              </a:spcBef>
              <a:buNone/>
            </a:pPr>
            <a:r>
              <a:rPr lang="en-US" sz="2800" dirty="0" smtClean="0"/>
              <a:t>Contacts:</a:t>
            </a:r>
          </a:p>
          <a:p>
            <a:pPr marL="0" indent="0">
              <a:spcBef>
                <a:spcPts val="0"/>
              </a:spcBef>
              <a:buNone/>
            </a:pPr>
            <a:endParaRPr lang="en-US" sz="2800" dirty="0"/>
          </a:p>
          <a:p>
            <a:pPr marL="0" indent="0">
              <a:spcBef>
                <a:spcPts val="0"/>
              </a:spcBef>
              <a:buNone/>
            </a:pPr>
            <a:r>
              <a:rPr lang="en-US" sz="2800" dirty="0" smtClean="0"/>
              <a:t>Susan </a:t>
            </a:r>
            <a:r>
              <a:rPr lang="en-US" sz="2800" dirty="0" err="1" smtClean="0"/>
              <a:t>Meinheit</a:t>
            </a:r>
            <a:r>
              <a:rPr lang="en-US" sz="2800" dirty="0" smtClean="0"/>
              <a:t>, Tibetan and Mongolian Specialist,  Library of Congress</a:t>
            </a:r>
          </a:p>
          <a:p>
            <a:pPr marL="0" indent="0">
              <a:spcBef>
                <a:spcPts val="0"/>
              </a:spcBef>
              <a:buNone/>
            </a:pPr>
            <a:r>
              <a:rPr lang="en-US" sz="2800" b="1" dirty="0" smtClean="0"/>
              <a:t>smei@loc.gov</a:t>
            </a:r>
          </a:p>
          <a:p>
            <a:pPr marL="0" indent="0">
              <a:spcBef>
                <a:spcPts val="0"/>
              </a:spcBef>
              <a:buNone/>
            </a:pPr>
            <a:endParaRPr lang="en-US" sz="2800" dirty="0" smtClean="0"/>
          </a:p>
          <a:p>
            <a:pPr marL="0" indent="0">
              <a:spcBef>
                <a:spcPts val="0"/>
              </a:spcBef>
              <a:buNone/>
            </a:pPr>
            <a:r>
              <a:rPr lang="en-US" sz="2800" dirty="0" smtClean="0"/>
              <a:t>Lauran Hartley, Tibetan Studies Librarian,</a:t>
            </a:r>
          </a:p>
          <a:p>
            <a:pPr marL="0" indent="0">
              <a:spcBef>
                <a:spcPts val="0"/>
              </a:spcBef>
              <a:buNone/>
            </a:pPr>
            <a:r>
              <a:rPr lang="en-US" sz="2800" dirty="0" smtClean="0"/>
              <a:t>C.V. Starr East Asian Library, Columbia University</a:t>
            </a:r>
          </a:p>
          <a:p>
            <a:pPr marL="0" indent="0">
              <a:spcBef>
                <a:spcPts val="0"/>
              </a:spcBef>
              <a:buNone/>
            </a:pPr>
            <a:r>
              <a:rPr lang="en-US" sz="2800" b="1" dirty="0" smtClean="0"/>
              <a:t>lh2112@columbia.edu</a:t>
            </a:r>
          </a:p>
          <a:p>
            <a:pPr marL="45720" indent="0">
              <a:buNone/>
            </a:pPr>
            <a:endParaRPr lang="en-US" sz="2800" dirty="0" smtClean="0"/>
          </a:p>
        </p:txBody>
      </p:sp>
    </p:spTree>
    <p:extLst>
      <p:ext uri="{BB962C8B-B14F-4D97-AF65-F5344CB8AC3E}">
        <p14:creationId xmlns:p14="http://schemas.microsoft.com/office/powerpoint/2010/main" val="311296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5281" y="119755"/>
            <a:ext cx="8578426" cy="594668"/>
          </a:xfrm>
        </p:spPr>
        <p:txBody>
          <a:bodyPr>
            <a:noAutofit/>
          </a:bodyPr>
          <a:lstStyle/>
          <a:p>
            <a:r>
              <a:rPr lang="en-US" sz="2600" smtClean="0">
                <a:solidFill>
                  <a:schemeClr val="accent5">
                    <a:lumMod val="40000"/>
                    <a:lumOff val="60000"/>
                  </a:schemeClr>
                </a:solidFill>
                <a:effectLst>
                  <a:outerShdw blurRad="50800" dist="38100" dir="5400000" algn="t" rotWithShape="0">
                    <a:prstClr val="black">
                      <a:alpha val="40000"/>
                    </a:prstClr>
                  </a:outerShdw>
                </a:effectLst>
                <a:latin typeface="Century Gothic" pitchFamily="34" charset="0"/>
                <a:cs typeface="Arial Unicode MS"/>
              </a:rPr>
              <a:t>Early Recipients of PL-480 Tibetan Materials</a:t>
            </a:r>
            <a:endParaRPr lang="en-US" sz="2600" dirty="0">
              <a:solidFill>
                <a:schemeClr val="accent5">
                  <a:lumMod val="40000"/>
                  <a:lumOff val="60000"/>
                </a:schemeClr>
              </a:solidFill>
              <a:effectLst>
                <a:outerShdw blurRad="50800" dist="38100" dir="5400000" algn="t" rotWithShape="0">
                  <a:prstClr val="black">
                    <a:alpha val="40000"/>
                  </a:prstClr>
                </a:outerShdw>
              </a:effectLst>
              <a:latin typeface="Century Gothic" pitchFamily="34" charset="0"/>
              <a:cs typeface="Arial Unicode MS"/>
            </a:endParaRPr>
          </a:p>
        </p:txBody>
      </p:sp>
      <p:pic>
        <p:nvPicPr>
          <p:cNvPr id="6" name="Picture 5"/>
          <p:cNvPicPr>
            <a:picLocks noChangeAspect="1"/>
          </p:cNvPicPr>
          <p:nvPr/>
        </p:nvPicPr>
        <p:blipFill>
          <a:blip r:embed="rId3" cstate="print"/>
          <a:stretch>
            <a:fillRect/>
          </a:stretch>
        </p:blipFill>
        <p:spPr>
          <a:xfrm>
            <a:off x="1684774" y="3569837"/>
            <a:ext cx="1272903" cy="1272903"/>
          </a:xfrm>
          <a:prstGeom prst="rect">
            <a:avLst/>
          </a:prstGeom>
        </p:spPr>
      </p:pic>
      <p:pic>
        <p:nvPicPr>
          <p:cNvPr id="10" name="Picture 9"/>
          <p:cNvPicPr>
            <a:picLocks noChangeAspect="1"/>
          </p:cNvPicPr>
          <p:nvPr/>
        </p:nvPicPr>
        <p:blipFill>
          <a:blip r:embed="rId4" cstate="print"/>
          <a:stretch>
            <a:fillRect/>
          </a:stretch>
        </p:blipFill>
        <p:spPr>
          <a:xfrm>
            <a:off x="3593065" y="3841689"/>
            <a:ext cx="2439690" cy="593397"/>
          </a:xfrm>
          <a:prstGeom prst="rect">
            <a:avLst/>
          </a:prstGeom>
        </p:spPr>
      </p:pic>
      <p:pic>
        <p:nvPicPr>
          <p:cNvPr id="11" name="Picture 10"/>
          <p:cNvPicPr>
            <a:picLocks noChangeAspect="1"/>
          </p:cNvPicPr>
          <p:nvPr/>
        </p:nvPicPr>
        <p:blipFill>
          <a:blip r:embed="rId5" cstate="print"/>
          <a:stretch>
            <a:fillRect/>
          </a:stretch>
        </p:blipFill>
        <p:spPr>
          <a:xfrm>
            <a:off x="3009900" y="2123804"/>
            <a:ext cx="1554023" cy="1306648"/>
          </a:xfrm>
          <a:prstGeom prst="rect">
            <a:avLst/>
          </a:prstGeom>
        </p:spPr>
      </p:pic>
      <p:pic>
        <p:nvPicPr>
          <p:cNvPr id="16" name="Picture 15"/>
          <p:cNvPicPr>
            <a:picLocks noChangeAspect="1"/>
          </p:cNvPicPr>
          <p:nvPr/>
        </p:nvPicPr>
        <p:blipFill>
          <a:blip r:embed="rId6" cstate="print"/>
          <a:stretch>
            <a:fillRect/>
          </a:stretch>
        </p:blipFill>
        <p:spPr>
          <a:xfrm>
            <a:off x="5120679" y="5174098"/>
            <a:ext cx="3657600" cy="1295400"/>
          </a:xfrm>
          <a:prstGeom prst="rect">
            <a:avLst/>
          </a:prstGeom>
        </p:spPr>
      </p:pic>
      <p:pic>
        <p:nvPicPr>
          <p:cNvPr id="17" name="Picture 16"/>
          <p:cNvPicPr>
            <a:picLocks noChangeAspect="1"/>
          </p:cNvPicPr>
          <p:nvPr/>
        </p:nvPicPr>
        <p:blipFill>
          <a:blip r:embed="rId7" cstate="print"/>
          <a:stretch>
            <a:fillRect/>
          </a:stretch>
        </p:blipFill>
        <p:spPr>
          <a:xfrm>
            <a:off x="2321226" y="5250218"/>
            <a:ext cx="2159606" cy="1283766"/>
          </a:xfrm>
          <a:prstGeom prst="rect">
            <a:avLst/>
          </a:prstGeom>
        </p:spPr>
      </p:pic>
      <p:pic>
        <p:nvPicPr>
          <p:cNvPr id="20" name="Picture 19"/>
          <p:cNvPicPr>
            <a:picLocks noChangeAspect="1"/>
          </p:cNvPicPr>
          <p:nvPr/>
        </p:nvPicPr>
        <p:blipFill>
          <a:blip r:embed="rId8" cstate="print"/>
          <a:stretch>
            <a:fillRect/>
          </a:stretch>
        </p:blipFill>
        <p:spPr>
          <a:xfrm>
            <a:off x="502263" y="1240505"/>
            <a:ext cx="2161753" cy="673333"/>
          </a:xfrm>
          <a:prstGeom prst="rect">
            <a:avLst/>
          </a:prstGeom>
        </p:spPr>
      </p:pic>
      <p:pic>
        <p:nvPicPr>
          <p:cNvPr id="24" name="Picture 23"/>
          <p:cNvPicPr>
            <a:picLocks noChangeAspect="1"/>
          </p:cNvPicPr>
          <p:nvPr/>
        </p:nvPicPr>
        <p:blipFill>
          <a:blip r:embed="rId9" cstate="print"/>
          <a:stretch>
            <a:fillRect/>
          </a:stretch>
        </p:blipFill>
        <p:spPr>
          <a:xfrm>
            <a:off x="6935422" y="3685077"/>
            <a:ext cx="1157663" cy="1157663"/>
          </a:xfrm>
          <a:prstGeom prst="rect">
            <a:avLst/>
          </a:prstGeom>
        </p:spPr>
      </p:pic>
      <p:pic>
        <p:nvPicPr>
          <p:cNvPr id="25" name="Picture 24"/>
          <p:cNvPicPr>
            <a:picLocks noChangeAspect="1"/>
          </p:cNvPicPr>
          <p:nvPr/>
        </p:nvPicPr>
        <p:blipFill>
          <a:blip r:embed="rId10" cstate="print"/>
          <a:stretch>
            <a:fillRect/>
          </a:stretch>
        </p:blipFill>
        <p:spPr>
          <a:xfrm>
            <a:off x="3508135" y="1284228"/>
            <a:ext cx="1516385" cy="537053"/>
          </a:xfrm>
          <a:prstGeom prst="rect">
            <a:avLst/>
          </a:prstGeom>
        </p:spPr>
      </p:pic>
      <p:pic>
        <p:nvPicPr>
          <p:cNvPr id="26" name="Picture 25"/>
          <p:cNvPicPr>
            <a:picLocks noChangeAspect="1"/>
          </p:cNvPicPr>
          <p:nvPr/>
        </p:nvPicPr>
        <p:blipFill>
          <a:blip r:embed="rId11" cstate="print"/>
          <a:stretch>
            <a:fillRect/>
          </a:stretch>
        </p:blipFill>
        <p:spPr>
          <a:xfrm>
            <a:off x="132139" y="4977880"/>
            <a:ext cx="1556104" cy="1556104"/>
          </a:xfrm>
          <a:prstGeom prst="rect">
            <a:avLst/>
          </a:prstGeom>
        </p:spPr>
      </p:pic>
      <p:pic>
        <p:nvPicPr>
          <p:cNvPr id="27" name="Picture 26"/>
          <p:cNvPicPr>
            <a:picLocks noChangeAspect="1"/>
          </p:cNvPicPr>
          <p:nvPr/>
        </p:nvPicPr>
        <p:blipFill>
          <a:blip r:embed="rId12" cstate="print"/>
          <a:stretch>
            <a:fillRect/>
          </a:stretch>
        </p:blipFill>
        <p:spPr>
          <a:xfrm>
            <a:off x="7140920" y="402060"/>
            <a:ext cx="1711977" cy="1139243"/>
          </a:xfrm>
          <a:prstGeom prst="rect">
            <a:avLst/>
          </a:prstGeom>
        </p:spPr>
      </p:pic>
      <p:pic>
        <p:nvPicPr>
          <p:cNvPr id="28" name="Picture 27"/>
          <p:cNvPicPr>
            <a:picLocks noChangeAspect="1"/>
          </p:cNvPicPr>
          <p:nvPr/>
        </p:nvPicPr>
        <p:blipFill>
          <a:blip r:embed="rId13" cstate="print"/>
          <a:stretch>
            <a:fillRect/>
          </a:stretch>
        </p:blipFill>
        <p:spPr>
          <a:xfrm>
            <a:off x="364315" y="2222265"/>
            <a:ext cx="1320459" cy="1006369"/>
          </a:xfrm>
          <a:prstGeom prst="rect">
            <a:avLst/>
          </a:prstGeom>
        </p:spPr>
      </p:pic>
      <p:pic>
        <p:nvPicPr>
          <p:cNvPr id="29" name="Picture 28"/>
          <p:cNvPicPr>
            <a:picLocks noChangeAspect="1"/>
          </p:cNvPicPr>
          <p:nvPr/>
        </p:nvPicPr>
        <p:blipFill>
          <a:blip r:embed="rId14" cstate="print"/>
          <a:stretch>
            <a:fillRect/>
          </a:stretch>
        </p:blipFill>
        <p:spPr>
          <a:xfrm>
            <a:off x="5436450" y="854494"/>
            <a:ext cx="1367771" cy="1367771"/>
          </a:xfrm>
          <a:prstGeom prst="rect">
            <a:avLst/>
          </a:prstGeom>
        </p:spPr>
      </p:pic>
      <p:pic>
        <p:nvPicPr>
          <p:cNvPr id="33" name="Picture 32"/>
          <p:cNvPicPr>
            <a:picLocks noChangeAspect="1"/>
          </p:cNvPicPr>
          <p:nvPr/>
        </p:nvPicPr>
        <p:blipFill>
          <a:blip r:embed="rId15" cstate="print"/>
          <a:stretch>
            <a:fillRect/>
          </a:stretch>
        </p:blipFill>
        <p:spPr>
          <a:xfrm>
            <a:off x="5791586" y="2457913"/>
            <a:ext cx="1465123" cy="972539"/>
          </a:xfrm>
          <a:prstGeom prst="rect">
            <a:avLst/>
          </a:prstGeom>
        </p:spPr>
      </p:pic>
      <p:pic>
        <p:nvPicPr>
          <p:cNvPr id="35" name="Picture 34"/>
          <p:cNvPicPr>
            <a:picLocks noChangeAspect="1"/>
          </p:cNvPicPr>
          <p:nvPr/>
        </p:nvPicPr>
        <p:blipFill>
          <a:blip r:embed="rId16" cstate="print"/>
          <a:stretch>
            <a:fillRect/>
          </a:stretch>
        </p:blipFill>
        <p:spPr>
          <a:xfrm>
            <a:off x="7676856" y="2169514"/>
            <a:ext cx="1252242" cy="1260938"/>
          </a:xfrm>
          <a:prstGeom prst="rect">
            <a:avLst/>
          </a:prstGeom>
        </p:spPr>
      </p:pic>
    </p:spTree>
    <p:extLst>
      <p:ext uri="{BB962C8B-B14F-4D97-AF65-F5344CB8AC3E}">
        <p14:creationId xmlns:p14="http://schemas.microsoft.com/office/powerpoint/2010/main" val="266575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2247205"/>
              </p:ext>
            </p:extLst>
          </p:nvPr>
        </p:nvGraphicFramePr>
        <p:xfrm>
          <a:off x="1397984" y="611947"/>
          <a:ext cx="6341180" cy="5621239"/>
        </p:xfrm>
        <a:graphic>
          <a:graphicData uri="http://schemas.openxmlformats.org/drawingml/2006/table">
            <a:tbl>
              <a:tblPr firstRow="1" bandRow="1">
                <a:tableStyleId>{7DF18680-E054-41AD-8BC1-D1AEF772440D}</a:tableStyleId>
              </a:tblPr>
              <a:tblGrid>
                <a:gridCol w="6341180"/>
              </a:tblGrid>
              <a:tr h="582051">
                <a:tc>
                  <a:txBody>
                    <a:bodyPr/>
                    <a:lstStyle/>
                    <a:p>
                      <a:pPr algn="ctr"/>
                      <a:r>
                        <a:rPr lang="en-US" sz="1800" dirty="0" smtClean="0">
                          <a:solidFill>
                            <a:schemeClr val="tx2"/>
                          </a:solidFill>
                          <a:latin typeface="Arial"/>
                          <a:cs typeface="Arial"/>
                        </a:rPr>
                        <a:t>14 Current SACAP Subscribers – Tibetan Program</a:t>
                      </a:r>
                      <a:endParaRPr lang="en-US" sz="1800" dirty="0">
                        <a:solidFill>
                          <a:schemeClr val="tx2"/>
                        </a:solidFill>
                        <a:latin typeface="Arial"/>
                        <a:cs typeface="Arial"/>
                      </a:endParaRPr>
                    </a:p>
                  </a:txBody>
                  <a:tcPr anchor="ctr"/>
                </a:tc>
              </a:tr>
              <a:tr h="359942">
                <a:tc>
                  <a:txBody>
                    <a:bodyPr/>
                    <a:lstStyle/>
                    <a:p>
                      <a:pPr marL="0" marR="0" algn="ctr">
                        <a:spcBef>
                          <a:spcPts val="0"/>
                        </a:spcBef>
                        <a:spcAft>
                          <a:spcPts val="0"/>
                        </a:spcAft>
                      </a:pPr>
                      <a:r>
                        <a:rPr lang="en-US" sz="1400" dirty="0" smtClean="0">
                          <a:solidFill>
                            <a:srgbClr val="000000"/>
                          </a:solidFill>
                          <a:effectLst/>
                          <a:latin typeface="+mn-lt"/>
                          <a:ea typeface="ＭＳ 明朝"/>
                          <a:cs typeface="Arial"/>
                        </a:rPr>
                        <a:t>University of California (Berkeley)</a:t>
                      </a:r>
                      <a:endParaRPr lang="en-US" sz="1400" dirty="0">
                        <a:effectLst/>
                        <a:latin typeface="+mn-lt"/>
                        <a:ea typeface="ＭＳ 明朝"/>
                        <a:cs typeface="Arial"/>
                      </a:endParaRPr>
                    </a:p>
                  </a:txBody>
                  <a:tcPr anchor="ctr"/>
                </a:tc>
              </a:tr>
              <a:tr h="359942">
                <a:tc>
                  <a:txBody>
                    <a:bodyPr/>
                    <a:lstStyle/>
                    <a:p>
                      <a:pPr algn="ctr"/>
                      <a:r>
                        <a:rPr lang="en-US" sz="1400" dirty="0" smtClean="0">
                          <a:latin typeface="Arial"/>
                          <a:cs typeface="Arial"/>
                        </a:rPr>
                        <a:t>University of Chicago</a:t>
                      </a:r>
                      <a:endParaRPr lang="en-US" sz="1400" dirty="0">
                        <a:latin typeface="Arial"/>
                        <a:cs typeface="Arial"/>
                      </a:endParaRPr>
                    </a:p>
                  </a:txBody>
                  <a:tcPr anchor="ctr"/>
                </a:tc>
              </a:tr>
              <a:tr h="359942">
                <a:tc>
                  <a:txBody>
                    <a:bodyPr/>
                    <a:lstStyle/>
                    <a:p>
                      <a:pPr marL="0" marR="0" algn="ctr">
                        <a:spcBef>
                          <a:spcPts val="0"/>
                        </a:spcBef>
                        <a:spcAft>
                          <a:spcPts val="0"/>
                        </a:spcAft>
                      </a:pPr>
                      <a:r>
                        <a:rPr lang="en-US" sz="1400" dirty="0" smtClean="0">
                          <a:solidFill>
                            <a:srgbClr val="000000"/>
                          </a:solidFill>
                          <a:effectLst/>
                          <a:latin typeface="+mn-lt"/>
                          <a:ea typeface="ＭＳ 明朝"/>
                          <a:cs typeface="Arial"/>
                        </a:rPr>
                        <a:t>University of Wisconsin</a:t>
                      </a:r>
                      <a:endParaRPr lang="en-US" sz="1400" dirty="0">
                        <a:effectLst/>
                        <a:latin typeface="+mn-lt"/>
                        <a:ea typeface="ＭＳ 明朝"/>
                        <a:cs typeface="Arial"/>
                      </a:endParaRPr>
                    </a:p>
                  </a:txBody>
                  <a:tcPr anchor="ctr"/>
                </a:tc>
              </a:tr>
              <a:tr h="359942">
                <a:tc>
                  <a:txBody>
                    <a:bodyPr/>
                    <a:lstStyle/>
                    <a:p>
                      <a:pPr algn="ctr"/>
                      <a:r>
                        <a:rPr lang="en-US" sz="1400" kern="1200" dirty="0" smtClean="0">
                          <a:solidFill>
                            <a:schemeClr val="dk1"/>
                          </a:solidFill>
                          <a:effectLst/>
                          <a:latin typeface="Arial"/>
                          <a:ea typeface="+mn-ea"/>
                          <a:cs typeface="Arial"/>
                        </a:rPr>
                        <a:t>Columbia University</a:t>
                      </a:r>
                      <a:r>
                        <a:rPr lang="en-US" sz="1400" dirty="0" smtClean="0">
                          <a:effectLst/>
                          <a:latin typeface="Arial"/>
                          <a:cs typeface="Arial"/>
                        </a:rPr>
                        <a:t> </a:t>
                      </a:r>
                      <a:endParaRPr lang="en-US" sz="1400" dirty="0">
                        <a:latin typeface="Arial"/>
                        <a:cs typeface="Arial"/>
                      </a:endParaRPr>
                    </a:p>
                  </a:txBody>
                  <a:tcPr anchor="ctr"/>
                </a:tc>
              </a:tr>
              <a:tr h="35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effectLst/>
                          <a:latin typeface="+mn-lt"/>
                          <a:ea typeface="ＭＳ 明朝"/>
                          <a:cs typeface="Arial"/>
                        </a:rPr>
                        <a:t>University of Virginia</a:t>
                      </a:r>
                      <a:endParaRPr lang="en-US" sz="1400" dirty="0">
                        <a:latin typeface="Arial"/>
                        <a:cs typeface="Arial"/>
                      </a:endParaRPr>
                    </a:p>
                  </a:txBody>
                  <a:tcPr anchor="ctr"/>
                </a:tc>
              </a:tr>
              <a:tr h="35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effectLst/>
                          <a:latin typeface="+mn-lt"/>
                          <a:ea typeface="ＭＳ 明朝"/>
                          <a:cs typeface="Arial"/>
                        </a:rPr>
                        <a:t>University of Michigan</a:t>
                      </a:r>
                      <a:endParaRPr lang="en-US" sz="1400" dirty="0">
                        <a:latin typeface="Arial"/>
                        <a:cs typeface="Arial"/>
                      </a:endParaRPr>
                    </a:p>
                  </a:txBody>
                  <a:tcPr anchor="ctr"/>
                </a:tc>
              </a:tr>
              <a:tr h="359942">
                <a:tc>
                  <a:txBody>
                    <a:bodyPr/>
                    <a:lstStyle/>
                    <a:p>
                      <a:pPr marL="0" marR="0" algn="ctr">
                        <a:spcBef>
                          <a:spcPts val="0"/>
                        </a:spcBef>
                        <a:spcAft>
                          <a:spcPts val="0"/>
                        </a:spcAft>
                      </a:pPr>
                      <a:r>
                        <a:rPr lang="en-US" sz="1400" dirty="0">
                          <a:solidFill>
                            <a:srgbClr val="000000"/>
                          </a:solidFill>
                          <a:effectLst/>
                          <a:latin typeface="Arial"/>
                          <a:ea typeface="ＭＳ 明朝"/>
                          <a:cs typeface="Arial"/>
                        </a:rPr>
                        <a:t>Harvard College Library</a:t>
                      </a:r>
                      <a:endParaRPr lang="en-US" sz="1400" dirty="0">
                        <a:effectLst/>
                        <a:latin typeface="Arial"/>
                        <a:ea typeface="ＭＳ 明朝"/>
                        <a:cs typeface="Arial"/>
                      </a:endParaRPr>
                    </a:p>
                  </a:txBody>
                  <a:tcPr marL="68580" marR="68580" marT="0" marB="0" anchor="ctr"/>
                </a:tc>
              </a:tr>
              <a:tr h="359942">
                <a:tc>
                  <a:txBody>
                    <a:bodyPr/>
                    <a:lstStyle/>
                    <a:p>
                      <a:pPr marL="0" marR="0" algn="ctr">
                        <a:spcBef>
                          <a:spcPts val="0"/>
                        </a:spcBef>
                        <a:spcAft>
                          <a:spcPts val="0"/>
                        </a:spcAft>
                      </a:pPr>
                      <a:r>
                        <a:rPr lang="en-US" sz="1400" dirty="0" smtClean="0">
                          <a:effectLst/>
                          <a:latin typeface="Arial"/>
                          <a:ea typeface="ＭＳ 明朝"/>
                          <a:cs typeface="Arial"/>
                        </a:rPr>
                        <a:t>University of California (Los Angeles)</a:t>
                      </a:r>
                      <a:endParaRPr lang="en-US" sz="1400" dirty="0">
                        <a:effectLst/>
                        <a:latin typeface="Arial"/>
                        <a:ea typeface="ＭＳ 明朝"/>
                        <a:cs typeface="Arial"/>
                      </a:endParaRPr>
                    </a:p>
                  </a:txBody>
                  <a:tcPr marL="68580" marR="68580" marT="0" marB="0" anchor="ctr"/>
                </a:tc>
              </a:tr>
              <a:tr h="359942">
                <a:tc>
                  <a:txBody>
                    <a:bodyPr/>
                    <a:lstStyle/>
                    <a:p>
                      <a:pPr marL="0" marR="0" algn="ctr">
                        <a:spcBef>
                          <a:spcPts val="0"/>
                        </a:spcBef>
                        <a:spcAft>
                          <a:spcPts val="0"/>
                        </a:spcAft>
                      </a:pPr>
                      <a:r>
                        <a:rPr lang="en-US" sz="1400" dirty="0">
                          <a:solidFill>
                            <a:srgbClr val="000000"/>
                          </a:solidFill>
                          <a:effectLst/>
                          <a:latin typeface="Arial"/>
                          <a:ea typeface="ＭＳ 明朝"/>
                          <a:cs typeface="Arial"/>
                        </a:rPr>
                        <a:t>Indiana University</a:t>
                      </a:r>
                      <a:endParaRPr lang="en-US" sz="1400" dirty="0">
                        <a:effectLst/>
                        <a:latin typeface="Arial"/>
                        <a:ea typeface="ＭＳ 明朝"/>
                        <a:cs typeface="Arial"/>
                      </a:endParaRPr>
                    </a:p>
                  </a:txBody>
                  <a:tcPr marL="68580" marR="68580" marT="0" marB="0" anchor="ctr"/>
                </a:tc>
              </a:tr>
              <a:tr h="35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effectLst/>
                          <a:latin typeface="+mn-lt"/>
                          <a:ea typeface="ＭＳ 明朝"/>
                          <a:cs typeface="Arial"/>
                        </a:rPr>
                        <a:t>Tibetan Language Institute (Montana)</a:t>
                      </a:r>
                      <a:endParaRPr lang="en-US" sz="1400" dirty="0">
                        <a:effectLst/>
                        <a:latin typeface="Arial"/>
                        <a:ea typeface="ＭＳ 明朝"/>
                        <a:cs typeface="Arial"/>
                      </a:endParaRPr>
                    </a:p>
                  </a:txBody>
                  <a:tcPr marL="68580" marR="68580" marT="0" marB="0" anchor="ctr"/>
                </a:tc>
              </a:tr>
              <a:tr h="35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ＭＳ 明朝"/>
                          <a:cs typeface="Arial"/>
                        </a:rPr>
                        <a:t>Emory University (since </a:t>
                      </a:r>
                      <a:r>
                        <a:rPr lang="en-US" sz="1400" dirty="0" smtClean="0">
                          <a:solidFill>
                            <a:schemeClr val="bg1"/>
                          </a:solidFill>
                          <a:effectLst/>
                          <a:latin typeface="+mn-lt"/>
                          <a:ea typeface="ＭＳ 明朝"/>
                          <a:cs typeface="Arial"/>
                        </a:rPr>
                        <a:t>2005</a:t>
                      </a:r>
                      <a:r>
                        <a:rPr lang="en-US" sz="1400" dirty="0" smtClean="0">
                          <a:effectLst/>
                          <a:latin typeface="+mn-lt"/>
                          <a:ea typeface="ＭＳ 明朝"/>
                          <a:cs typeface="Arial"/>
                        </a:rPr>
                        <a:t>)</a:t>
                      </a:r>
                      <a:endParaRPr lang="en-US" sz="1400" dirty="0">
                        <a:effectLst/>
                        <a:latin typeface="Arial"/>
                        <a:ea typeface="ＭＳ 明朝"/>
                        <a:cs typeface="Arial"/>
                      </a:endParaRPr>
                    </a:p>
                  </a:txBody>
                  <a:tcPr marL="68580" marR="68580" marT="0" marB="0" anchor="ctr"/>
                </a:tc>
              </a:tr>
              <a:tr h="35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Bodleian Libraries, Oxford University (since 2012)</a:t>
                      </a:r>
                      <a:endParaRPr lang="en-US" sz="1400" dirty="0">
                        <a:effectLst/>
                        <a:latin typeface="Arial"/>
                        <a:ea typeface="ＭＳ 明朝"/>
                        <a:cs typeface="Arial"/>
                      </a:endParaRPr>
                    </a:p>
                  </a:txBody>
                  <a:tcPr marL="68580" marR="68580" marT="0" marB="0" anchor="ctr"/>
                </a:tc>
              </a:tr>
              <a:tr h="359942">
                <a:tc>
                  <a:txBody>
                    <a:bodyPr/>
                    <a:lstStyle/>
                    <a:p>
                      <a:pPr marL="0" marR="0" algn="ctr">
                        <a:spcBef>
                          <a:spcPts val="0"/>
                        </a:spcBef>
                        <a:spcAft>
                          <a:spcPts val="0"/>
                        </a:spcAft>
                      </a:pPr>
                      <a:r>
                        <a:rPr lang="en-US" sz="1400" dirty="0" smtClean="0">
                          <a:effectLst/>
                          <a:latin typeface="Arial"/>
                          <a:ea typeface="ＭＳ 明朝"/>
                          <a:cs typeface="Arial"/>
                        </a:rPr>
                        <a:t>Princeton University (limited</a:t>
                      </a:r>
                      <a:r>
                        <a:rPr lang="en-US" sz="1400" baseline="0" dirty="0" smtClean="0">
                          <a:effectLst/>
                          <a:latin typeface="Arial"/>
                          <a:ea typeface="ＭＳ 明朝"/>
                          <a:cs typeface="Arial"/>
                        </a:rPr>
                        <a:t> subscription</a:t>
                      </a:r>
                      <a:r>
                        <a:rPr lang="en-US" sz="1400" dirty="0" smtClean="0">
                          <a:effectLst/>
                          <a:latin typeface="Arial"/>
                          <a:ea typeface="ＭＳ 明朝"/>
                          <a:cs typeface="Arial"/>
                        </a:rPr>
                        <a:t>)</a:t>
                      </a:r>
                      <a:endParaRPr lang="en-US" sz="1400" dirty="0">
                        <a:effectLst/>
                        <a:latin typeface="Arial"/>
                        <a:ea typeface="ＭＳ 明朝"/>
                        <a:cs typeface="Arial"/>
                      </a:endParaRPr>
                    </a:p>
                  </a:txBody>
                  <a:tcPr marL="68580" marR="68580" marT="0" marB="0" anchor="ctr"/>
                </a:tc>
              </a:tr>
              <a:tr h="359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ＭＳ 明朝"/>
                          <a:cs typeface="Arial"/>
                        </a:rPr>
                        <a:t>National Library of Medicine</a:t>
                      </a:r>
                      <a:endParaRPr lang="en-US" sz="1400" dirty="0">
                        <a:effectLst/>
                        <a:latin typeface="Arial"/>
                        <a:ea typeface="ＭＳ 明朝"/>
                        <a:cs typeface="Arial"/>
                      </a:endParaRPr>
                    </a:p>
                  </a:txBody>
                  <a:tcPr marL="68580" marR="68580" marT="0" marB="0" anchor="ctr"/>
                </a:tc>
              </a:tr>
            </a:tbl>
          </a:graphicData>
        </a:graphic>
      </p:graphicFrame>
      <p:sp>
        <p:nvSpPr>
          <p:cNvPr id="2" name="TextBox 1"/>
          <p:cNvSpPr txBox="1"/>
          <p:nvPr/>
        </p:nvSpPr>
        <p:spPr>
          <a:xfrm>
            <a:off x="3206187" y="6448477"/>
            <a:ext cx="5729469" cy="307777"/>
          </a:xfrm>
          <a:prstGeom prst="rect">
            <a:avLst/>
          </a:prstGeom>
          <a:noFill/>
        </p:spPr>
        <p:txBody>
          <a:bodyPr wrap="square" rtlCol="0">
            <a:spAutoFit/>
          </a:bodyPr>
          <a:lstStyle/>
          <a:p>
            <a:r>
              <a:rPr lang="en-US" sz="1400" dirty="0" smtClean="0">
                <a:solidFill>
                  <a:schemeClr val="accent5">
                    <a:lumMod val="20000"/>
                    <a:lumOff val="80000"/>
                  </a:schemeClr>
                </a:solidFill>
              </a:rPr>
              <a:t>Information courtesy </a:t>
            </a:r>
            <a:r>
              <a:rPr lang="en-US" sz="1400" smtClean="0">
                <a:solidFill>
                  <a:schemeClr val="accent5">
                    <a:lumMod val="20000"/>
                    <a:lumOff val="80000"/>
                  </a:schemeClr>
                </a:solidFill>
              </a:rPr>
              <a:t>of Library of Congress Delhi </a:t>
            </a:r>
            <a:r>
              <a:rPr lang="en-US" sz="1400" dirty="0" smtClean="0">
                <a:solidFill>
                  <a:schemeClr val="accent5">
                    <a:lumMod val="20000"/>
                    <a:lumOff val="80000"/>
                  </a:schemeClr>
                </a:solidFill>
              </a:rPr>
              <a:t>Office, July 14, 2013</a:t>
            </a:r>
            <a:endParaRPr lang="en-US" sz="1400" dirty="0">
              <a:solidFill>
                <a:schemeClr val="accent5">
                  <a:lumMod val="20000"/>
                  <a:lumOff val="80000"/>
                </a:schemeClr>
              </a:solidFill>
            </a:endParaRPr>
          </a:p>
        </p:txBody>
      </p:sp>
    </p:spTree>
    <p:extLst>
      <p:ext uri="{BB962C8B-B14F-4D97-AF65-F5344CB8AC3E}">
        <p14:creationId xmlns:p14="http://schemas.microsoft.com/office/powerpoint/2010/main" val="668747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8682" y="248582"/>
            <a:ext cx="7315200" cy="646875"/>
          </a:xfrm>
        </p:spPr>
        <p:txBody>
          <a:bodyPr>
            <a:normAutofit/>
          </a:bodyPr>
          <a:lstStyle/>
          <a:p>
            <a:r>
              <a:rPr lang="en-US" sz="2800" dirty="0">
                <a:effectLst>
                  <a:outerShdw blurRad="38100" dist="38100" dir="2700000" algn="tl">
                    <a:srgbClr val="000000">
                      <a:alpha val="43137"/>
                    </a:srgbClr>
                  </a:outerShdw>
                </a:effectLst>
                <a:latin typeface="Century Gothic" pitchFamily="34" charset="0"/>
              </a:rPr>
              <a:t>Recently </a:t>
            </a:r>
            <a:r>
              <a:rPr lang="en-US" sz="2800" dirty="0" smtClean="0">
                <a:effectLst>
                  <a:outerShdw blurRad="38100" dist="38100" dir="2700000" algn="tl">
                    <a:srgbClr val="000000">
                      <a:alpha val="43137"/>
                    </a:srgbClr>
                  </a:outerShdw>
                </a:effectLst>
                <a:latin typeface="Century Gothic" pitchFamily="34" charset="0"/>
              </a:rPr>
              <a:t>Revived Tibetan </a:t>
            </a:r>
            <a:r>
              <a:rPr lang="en-US" sz="2800" dirty="0">
                <a:effectLst>
                  <a:outerShdw blurRad="38100" dist="38100" dir="2700000" algn="tl">
                    <a:srgbClr val="000000">
                      <a:alpha val="43137"/>
                    </a:srgbClr>
                  </a:outerShdw>
                </a:effectLst>
                <a:latin typeface="Century Gothic" pitchFamily="34" charset="0"/>
              </a:rPr>
              <a:t>Collections</a:t>
            </a:r>
          </a:p>
        </p:txBody>
      </p:sp>
      <p:pic>
        <p:nvPicPr>
          <p:cNvPr id="4" name="Picture 3"/>
          <p:cNvPicPr>
            <a:picLocks noChangeAspect="1"/>
          </p:cNvPicPr>
          <p:nvPr/>
        </p:nvPicPr>
        <p:blipFill>
          <a:blip r:embed="rId3" cstate="print"/>
          <a:stretch>
            <a:fillRect/>
          </a:stretch>
        </p:blipFill>
        <p:spPr>
          <a:xfrm>
            <a:off x="3811391" y="1909823"/>
            <a:ext cx="2473591" cy="770463"/>
          </a:xfrm>
          <a:prstGeom prst="rect">
            <a:avLst/>
          </a:prstGeom>
          <a:ln>
            <a:solidFill>
              <a:schemeClr val="bg1"/>
            </a:solidFill>
          </a:ln>
        </p:spPr>
      </p:pic>
      <p:pic>
        <p:nvPicPr>
          <p:cNvPr id="8" name="Picture 7"/>
          <p:cNvPicPr>
            <a:picLocks noChangeAspect="1"/>
          </p:cNvPicPr>
          <p:nvPr/>
        </p:nvPicPr>
        <p:blipFill>
          <a:blip r:embed="rId4" cstate="print"/>
          <a:stretch>
            <a:fillRect/>
          </a:stretch>
        </p:blipFill>
        <p:spPr>
          <a:xfrm>
            <a:off x="5214238" y="4078513"/>
            <a:ext cx="2341015" cy="1740495"/>
          </a:xfrm>
          <a:prstGeom prst="rect">
            <a:avLst/>
          </a:prstGeom>
          <a:ln>
            <a:solidFill>
              <a:schemeClr val="bg1"/>
            </a:solidFill>
          </a:ln>
        </p:spPr>
      </p:pic>
      <p:sp>
        <p:nvSpPr>
          <p:cNvPr id="9" name="Rectangle 8"/>
          <p:cNvSpPr/>
          <p:nvPr/>
        </p:nvSpPr>
        <p:spPr>
          <a:xfrm>
            <a:off x="3900169" y="3093075"/>
            <a:ext cx="2088007" cy="400110"/>
          </a:xfrm>
          <a:prstGeom prst="rect">
            <a:avLst/>
          </a:prstGeom>
        </p:spPr>
        <p:txBody>
          <a:bodyPr wrap="square">
            <a:spAutoFit/>
          </a:bodyPr>
          <a:lstStyle/>
          <a:p>
            <a:pPr algn="ctr"/>
            <a:r>
              <a:rPr lang="en-US" sz="2000" dirty="0" smtClean="0"/>
              <a:t>2011</a:t>
            </a:r>
            <a:endParaRPr lang="en-US" sz="2000" dirty="0"/>
          </a:p>
        </p:txBody>
      </p:sp>
      <p:sp>
        <p:nvSpPr>
          <p:cNvPr id="12" name="Rectangle 11"/>
          <p:cNvSpPr/>
          <p:nvPr/>
        </p:nvSpPr>
        <p:spPr>
          <a:xfrm>
            <a:off x="6061922" y="6004432"/>
            <a:ext cx="755335" cy="400110"/>
          </a:xfrm>
          <a:prstGeom prst="rect">
            <a:avLst/>
          </a:prstGeom>
        </p:spPr>
        <p:txBody>
          <a:bodyPr wrap="none">
            <a:spAutoFit/>
          </a:bodyPr>
          <a:lstStyle/>
          <a:p>
            <a:r>
              <a:rPr lang="en-US" sz="2000" dirty="0" smtClean="0"/>
              <a:t>2012</a:t>
            </a:r>
            <a:endParaRPr lang="en-US" sz="2000" dirty="0"/>
          </a:p>
        </p:txBody>
      </p:sp>
      <p:pic>
        <p:nvPicPr>
          <p:cNvPr id="14" name="Picture 13"/>
          <p:cNvPicPr>
            <a:picLocks noChangeAspect="1"/>
          </p:cNvPicPr>
          <p:nvPr/>
        </p:nvPicPr>
        <p:blipFill>
          <a:blip r:embed="rId5" cstate="print"/>
          <a:stretch>
            <a:fillRect/>
          </a:stretch>
        </p:blipFill>
        <p:spPr>
          <a:xfrm>
            <a:off x="626175" y="1574157"/>
            <a:ext cx="2339400" cy="1106129"/>
          </a:xfrm>
          <a:prstGeom prst="rect">
            <a:avLst/>
          </a:prstGeom>
          <a:ln>
            <a:solidFill>
              <a:schemeClr val="bg1"/>
            </a:solidFill>
          </a:ln>
        </p:spPr>
      </p:pic>
      <p:sp>
        <p:nvSpPr>
          <p:cNvPr id="15" name="Rectangle 14"/>
          <p:cNvSpPr/>
          <p:nvPr/>
        </p:nvSpPr>
        <p:spPr>
          <a:xfrm>
            <a:off x="1418207" y="3031595"/>
            <a:ext cx="755335" cy="400110"/>
          </a:xfrm>
          <a:prstGeom prst="rect">
            <a:avLst/>
          </a:prstGeom>
        </p:spPr>
        <p:txBody>
          <a:bodyPr wrap="none">
            <a:spAutoFit/>
          </a:bodyPr>
          <a:lstStyle/>
          <a:p>
            <a:r>
              <a:rPr lang="en-US" sz="2000" dirty="0" smtClean="0"/>
              <a:t>2005</a:t>
            </a:r>
            <a:endParaRPr lang="en-US" sz="2000" dirty="0"/>
          </a:p>
        </p:txBody>
      </p:sp>
      <p:pic>
        <p:nvPicPr>
          <p:cNvPr id="3" name="Picture 2"/>
          <p:cNvPicPr>
            <a:picLocks noChangeAspect="1"/>
          </p:cNvPicPr>
          <p:nvPr/>
        </p:nvPicPr>
        <p:blipFill>
          <a:blip r:embed="rId6" cstate="print"/>
          <a:stretch>
            <a:fillRect/>
          </a:stretch>
        </p:blipFill>
        <p:spPr>
          <a:xfrm>
            <a:off x="1149124" y="4275898"/>
            <a:ext cx="2662267" cy="1337823"/>
          </a:xfrm>
          <a:prstGeom prst="rect">
            <a:avLst/>
          </a:prstGeom>
          <a:ln>
            <a:solidFill>
              <a:schemeClr val="bg1"/>
            </a:solidFill>
          </a:ln>
        </p:spPr>
      </p:pic>
      <p:sp>
        <p:nvSpPr>
          <p:cNvPr id="16" name="Rectangle 15"/>
          <p:cNvSpPr/>
          <p:nvPr/>
        </p:nvSpPr>
        <p:spPr>
          <a:xfrm>
            <a:off x="2102589" y="5819009"/>
            <a:ext cx="755335" cy="400110"/>
          </a:xfrm>
          <a:prstGeom prst="rect">
            <a:avLst/>
          </a:prstGeom>
        </p:spPr>
        <p:txBody>
          <a:bodyPr wrap="none">
            <a:spAutoFit/>
          </a:bodyPr>
          <a:lstStyle/>
          <a:p>
            <a:r>
              <a:rPr lang="en-US" sz="2000" dirty="0" smtClean="0"/>
              <a:t>2010</a:t>
            </a:r>
            <a:endParaRPr lang="en-US" sz="2000" dirty="0"/>
          </a:p>
        </p:txBody>
      </p:sp>
      <p:pic>
        <p:nvPicPr>
          <p:cNvPr id="13" name="Picture 12"/>
          <p:cNvPicPr>
            <a:picLocks noChangeAspect="1"/>
          </p:cNvPicPr>
          <p:nvPr/>
        </p:nvPicPr>
        <p:blipFill>
          <a:blip r:embed="rId7" cstate="print"/>
          <a:stretch>
            <a:fillRect/>
          </a:stretch>
        </p:blipFill>
        <p:spPr>
          <a:xfrm>
            <a:off x="6762113" y="1494660"/>
            <a:ext cx="1536935" cy="1536935"/>
          </a:xfrm>
          <a:prstGeom prst="rect">
            <a:avLst/>
          </a:prstGeom>
          <a:ln>
            <a:solidFill>
              <a:schemeClr val="bg1"/>
            </a:solidFill>
          </a:ln>
        </p:spPr>
      </p:pic>
      <p:sp>
        <p:nvSpPr>
          <p:cNvPr id="17" name="Rectangle 16"/>
          <p:cNvSpPr/>
          <p:nvPr/>
        </p:nvSpPr>
        <p:spPr>
          <a:xfrm>
            <a:off x="6762113" y="3231650"/>
            <a:ext cx="1396536" cy="400110"/>
          </a:xfrm>
          <a:prstGeom prst="rect">
            <a:avLst/>
          </a:prstGeom>
        </p:spPr>
        <p:txBody>
          <a:bodyPr wrap="none">
            <a:spAutoFit/>
          </a:bodyPr>
          <a:lstStyle/>
          <a:p>
            <a:r>
              <a:rPr lang="en-US" sz="2000" dirty="0" smtClean="0"/>
              <a:t>2008/2012</a:t>
            </a:r>
            <a:endParaRPr lang="en-US" sz="2000" dirty="0"/>
          </a:p>
        </p:txBody>
      </p:sp>
    </p:spTree>
    <p:extLst>
      <p:ext uri="{BB962C8B-B14F-4D97-AF65-F5344CB8AC3E}">
        <p14:creationId xmlns:p14="http://schemas.microsoft.com/office/powerpoint/2010/main" val="299879111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42" name="Picture 2" descr="P2262205"/>
          <p:cNvPicPr>
            <a:picLocks noGrp="1" noChangeAspect="1" noChangeArrowheads="1"/>
          </p:cNvPicPr>
          <p:nvPr>
            <p:ph/>
          </p:nvPr>
        </p:nvPicPr>
        <p:blipFill>
          <a:blip r:embed="rId3" cstate="print"/>
          <a:srcRect/>
          <a:stretch>
            <a:fillRect/>
          </a:stretch>
        </p:blipFill>
        <p:spPr>
          <a:xfrm>
            <a:off x="762000" y="457200"/>
            <a:ext cx="7529513" cy="6049963"/>
          </a:xfrm>
          <a:ln w="127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Content Placeholder 3" descr="IMG_4054.JPG"/>
          <p:cNvPicPr>
            <a:picLocks noChangeAspect="1"/>
          </p:cNvPicPr>
          <p:nvPr/>
        </p:nvPicPr>
        <p:blipFill>
          <a:blip r:embed="rId2" cstate="print"/>
          <a:srcRect/>
          <a:stretch>
            <a:fillRect/>
          </a:stretch>
        </p:blipFill>
        <p:spPr bwMode="auto">
          <a:xfrm>
            <a:off x="0" y="223838"/>
            <a:ext cx="9572625"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081088" y="5678488"/>
            <a:ext cx="7315200" cy="490537"/>
          </a:xfrm>
        </p:spPr>
        <p:txBody>
          <a:bodyPr/>
          <a:lstStyle/>
          <a:p>
            <a:pPr>
              <a:lnSpc>
                <a:spcPct val="115000"/>
              </a:lnSpc>
              <a:spcAft>
                <a:spcPts val="1000"/>
              </a:spcAft>
            </a:pPr>
            <a:r>
              <a:rPr lang="en-US" sz="2800" smtClean="0">
                <a:latin typeface="Calibri" pitchFamily="34" charset="0"/>
                <a:ea typeface="Calibri" pitchFamily="34" charset="0"/>
                <a:cs typeface="Microsoft Himalaya" pitchFamily="2" charset="0"/>
              </a:rPr>
              <a:t>Packed for the Post Office, Lhasa, August 2013</a:t>
            </a:r>
            <a:endParaRPr lang="en-US" sz="2800" smtClean="0">
              <a:ea typeface="Calibri" pitchFamily="34" charset="0"/>
              <a:cs typeface="Microsoft Himalaya" pitchFamily="2" charset="0"/>
            </a:endParaRPr>
          </a:p>
        </p:txBody>
      </p:sp>
      <p:pic>
        <p:nvPicPr>
          <p:cNvPr id="117763" name="Content Placeholder 3" descr="C:\Users\Lauran\Pictures\IMAG0263.jpg"/>
          <p:cNvPicPr>
            <a:picLocks noGrp="1"/>
          </p:cNvPicPr>
          <p:nvPr>
            <p:ph idx="1"/>
          </p:nvPr>
        </p:nvPicPr>
        <p:blipFill>
          <a:blip r:embed="rId2" cstate="print"/>
          <a:srcRect/>
          <a:stretch>
            <a:fillRect/>
          </a:stretch>
        </p:blipFill>
        <p:spPr>
          <a:xfrm>
            <a:off x="1081088" y="531813"/>
            <a:ext cx="6881812" cy="490061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Contemporary Portrait">
  <a:themeElements>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erspec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2932</TotalTime>
  <Words>745</Words>
  <Application>Microsoft Office PowerPoint</Application>
  <PresentationFormat>On-screen Show (4:3)</PresentationFormat>
  <Paragraphs>70</Paragraphs>
  <Slides>30</Slides>
  <Notes>10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Perspective</vt:lpstr>
      <vt:lpstr>1_Contemporary Portrait</vt:lpstr>
      <vt:lpstr>1_Perspective</vt:lpstr>
      <vt:lpstr>Best Practice Reminders for Cataloging Chinese Minority-Language Materials</vt:lpstr>
      <vt:lpstr>PowerPoint Presentation</vt:lpstr>
      <vt:lpstr>PowerPoint Presentation</vt:lpstr>
      <vt:lpstr>Early Recipients of PL-480 Tibetan Materials</vt:lpstr>
      <vt:lpstr>PowerPoint Presentation</vt:lpstr>
      <vt:lpstr>Recently Revived Tibetan Collections</vt:lpstr>
      <vt:lpstr>PowerPoint Presentation</vt:lpstr>
      <vt:lpstr>PowerPoint Presentation</vt:lpstr>
      <vt:lpstr>Packed for the Post Office, Lhasa, August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Tibetan Resources Working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Re-examining the Role of University Libraries in the Service of Tibetan Studies</dc:title>
  <dc:creator>Lauran Hartley</dc:creator>
  <cp:lastModifiedBy>Lauran R. Hartley</cp:lastModifiedBy>
  <cp:revision>193</cp:revision>
  <dcterms:created xsi:type="dcterms:W3CDTF">2013-07-11T02:31:54Z</dcterms:created>
  <dcterms:modified xsi:type="dcterms:W3CDTF">2018-03-19T16:46:26Z</dcterms:modified>
</cp:coreProperties>
</file>